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03" r:id="rId1"/>
  </p:sldMasterIdLst>
  <p:notesMasterIdLst>
    <p:notesMasterId r:id="rId8"/>
  </p:notesMasterIdLst>
  <p:handoutMasterIdLst>
    <p:handoutMasterId r:id="rId9"/>
  </p:handoutMasterIdLst>
  <p:sldIdLst>
    <p:sldId id="560" r:id="rId2"/>
    <p:sldId id="533" r:id="rId3"/>
    <p:sldId id="563" r:id="rId4"/>
    <p:sldId id="561" r:id="rId5"/>
    <p:sldId id="562" r:id="rId6"/>
    <p:sldId id="538" r:id="rId7"/>
  </p:sldIdLst>
  <p:sldSz cx="12192000" cy="6858000"/>
  <p:notesSz cx="7104063" cy="10234613"/>
  <p:custDataLst>
    <p:tags r:id="rId10"/>
  </p:custDataLst>
  <p:defaultTextStyle>
    <a:defPPr>
      <a:defRPr lang="ru-RU"/>
    </a:defPPr>
    <a:lvl1pPr marL="0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372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743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115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487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1859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230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4602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0974" algn="l" defTabSz="107274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706" userDrawn="1">
          <p15:clr>
            <a:srgbClr val="A4A3A4"/>
          </p15:clr>
        </p15:guide>
        <p15:guide id="3" orient="horz" pos="4133" userDrawn="1">
          <p15:clr>
            <a:srgbClr val="A4A3A4"/>
          </p15:clr>
        </p15:guide>
        <p15:guide id="4" pos="3817" userDrawn="1">
          <p15:clr>
            <a:srgbClr val="A4A3A4"/>
          </p15:clr>
        </p15:guide>
        <p15:guide id="5" pos="4702" userDrawn="1">
          <p15:clr>
            <a:srgbClr val="A4A3A4"/>
          </p15:clr>
        </p15:guide>
        <p15:guide id="7" orient="horz" pos="3906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orient="horz" pos="2432" userDrawn="1">
          <p15:clr>
            <a:srgbClr val="A4A3A4"/>
          </p15:clr>
        </p15:guide>
        <p15:guide id="11" pos="2547" userDrawn="1">
          <p15:clr>
            <a:srgbClr val="A4A3A4"/>
          </p15:clr>
        </p15:guide>
        <p15:guide id="12" pos="7418" userDrawn="1">
          <p15:clr>
            <a:srgbClr val="A4A3A4"/>
          </p15:clr>
        </p15:guide>
        <p15:guide id="14" pos="7426" userDrawn="1">
          <p15:clr>
            <a:srgbClr val="A4A3A4"/>
          </p15:clr>
        </p15:guide>
        <p15:guide id="16" orient="horz" pos="4155" userDrawn="1">
          <p15:clr>
            <a:srgbClr val="A4A3A4"/>
          </p15:clr>
        </p15:guide>
        <p15:guide id="18" orient="horz" pos="4163" userDrawn="1">
          <p15:clr>
            <a:srgbClr val="A4A3A4"/>
          </p15:clr>
        </p15:guide>
        <p15:guide id="19" orient="horz" pos="845" userDrawn="1">
          <p15:clr>
            <a:srgbClr val="A4A3A4"/>
          </p15:clr>
        </p15:guide>
        <p15:guide id="20" orient="horz" pos="663" userDrawn="1">
          <p15:clr>
            <a:srgbClr val="A4A3A4"/>
          </p15:clr>
        </p15:guide>
        <p15:guide id="21" pos="262" userDrawn="1">
          <p15:clr>
            <a:srgbClr val="A4A3A4"/>
          </p15:clr>
        </p15:guide>
        <p15:guide id="22" pos="6970" userDrawn="1">
          <p15:clr>
            <a:srgbClr val="A4A3A4"/>
          </p15:clr>
        </p15:guide>
        <p15:guide id="23" pos="2661" userDrawn="1">
          <p15:clr>
            <a:srgbClr val="A4A3A4"/>
          </p15:clr>
        </p15:guide>
        <p15:guide id="24" pos="5360" userDrawn="1">
          <p15:clr>
            <a:srgbClr val="A4A3A4"/>
          </p15:clr>
        </p15:guide>
        <p15:guide id="25" pos="1141" userDrawn="1">
          <p15:clr>
            <a:srgbClr val="A4A3A4"/>
          </p15:clr>
        </p15:guide>
        <p15:guide id="26" orient="horz" pos="187" userDrawn="1">
          <p15:clr>
            <a:srgbClr val="A4A3A4"/>
          </p15:clr>
        </p15:guide>
        <p15:guide id="27" pos="2706" userDrawn="1">
          <p15:clr>
            <a:srgbClr val="A4A3A4"/>
          </p15:clr>
        </p15:guide>
        <p15:guide id="28" pos="3024" userDrawn="1">
          <p15:clr>
            <a:srgbClr val="A4A3A4"/>
          </p15:clr>
        </p15:guide>
        <p15:guide id="29" orient="horz" pos="15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06" userDrawn="1">
          <p15:clr>
            <a:srgbClr val="A4A3A4"/>
          </p15:clr>
        </p15:guide>
        <p15:guide id="2" pos="2239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9AA"/>
    <a:srgbClr val="00BE73"/>
    <a:srgbClr val="595959"/>
    <a:srgbClr val="969696"/>
    <a:srgbClr val="828282"/>
    <a:srgbClr val="4D4D4D"/>
    <a:srgbClr val="7F7F7F"/>
    <a:srgbClr val="888A8C"/>
    <a:srgbClr val="00985F"/>
    <a:srgbClr val="570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5" autoAdjust="0"/>
    <p:restoredTop sz="93347" autoAdjust="0"/>
  </p:normalViewPr>
  <p:slideViewPr>
    <p:cSldViewPr snapToGrid="0" snapToObjects="1" showGuides="1">
      <p:cViewPr varScale="1">
        <p:scale>
          <a:sx n="86" d="100"/>
          <a:sy n="86" d="100"/>
        </p:scale>
        <p:origin x="1092" y="96"/>
      </p:cViewPr>
      <p:guideLst>
        <p:guide orient="horz" pos="1706"/>
        <p:guide orient="horz" pos="4133"/>
        <p:guide pos="3817"/>
        <p:guide pos="4702"/>
        <p:guide orient="horz" pos="3906"/>
        <p:guide pos="7423"/>
        <p:guide orient="horz" pos="2432"/>
        <p:guide pos="2547"/>
        <p:guide pos="7418"/>
        <p:guide pos="7426"/>
        <p:guide orient="horz" pos="4155"/>
        <p:guide orient="horz" pos="4163"/>
        <p:guide orient="horz" pos="845"/>
        <p:guide orient="horz" pos="663"/>
        <p:guide pos="262"/>
        <p:guide pos="6970"/>
        <p:guide pos="2661"/>
        <p:guide pos="5360"/>
        <p:guide pos="1141"/>
        <p:guide orient="horz" pos="187"/>
        <p:guide pos="2706"/>
        <p:guide pos="3024"/>
        <p:guide orient="horz" pos="1525"/>
      </p:guideLst>
    </p:cSldViewPr>
  </p:slideViewPr>
  <p:outlineViewPr>
    <p:cViewPr>
      <p:scale>
        <a:sx n="33" d="100"/>
        <a:sy n="33" d="100"/>
      </p:scale>
      <p:origin x="0" y="-129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3442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-2640" y="-91"/>
      </p:cViewPr>
      <p:guideLst>
        <p:guide orient="horz" pos="3206"/>
        <p:guide pos="2239"/>
        <p:guide orient="horz"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4" y="1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3EC0263E-C9EE-E643-B196-E6D94C448A1F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7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4" y="9721107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20C38B59-0B83-7E47-B588-5AF2DCA41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7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4" y="1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A24F8853-3297-4A16-9464-7ED575D11C48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861443"/>
            <a:ext cx="5683250" cy="4605576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4" y="9721107"/>
            <a:ext cx="3078427" cy="511731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47B3FA93-D4A7-47E2-BBB9-E15276C28B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841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372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743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115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487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1859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230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4602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0974" algn="l" defTabSz="107274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rgbClr val="5F19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1396" y="6314003"/>
            <a:ext cx="2913793" cy="361641"/>
          </a:xfrm>
          <a:prstGeom prst="rect">
            <a:avLst/>
          </a:prstGeom>
        </p:spPr>
      </p:pic>
      <p:graphicFrame>
        <p:nvGraphicFramePr>
          <p:cNvPr id="6" name="Объект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06357936"/>
              </p:ext>
            </p:extLst>
          </p:nvPr>
        </p:nvGraphicFramePr>
        <p:xfrm>
          <a:off x="1959" y="1594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59" y="1594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AutoShape 74"/>
          <p:cNvSpPr>
            <a:spLocks noChangeAspect="1" noChangeArrowheads="1" noTextEdit="1"/>
          </p:cNvSpPr>
          <p:nvPr userDrawn="1"/>
        </p:nvSpPr>
        <p:spPr bwMode="auto">
          <a:xfrm>
            <a:off x="3635375" y="157163"/>
            <a:ext cx="27114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4" name="Группа 3"/>
          <p:cNvGrpSpPr/>
          <p:nvPr userDrawn="1"/>
        </p:nvGrpSpPr>
        <p:grpSpPr>
          <a:xfrm>
            <a:off x="7534012" y="1874"/>
            <a:ext cx="3359013" cy="2588091"/>
            <a:chOff x="7534012" y="1874"/>
            <a:chExt cx="3359013" cy="2588091"/>
          </a:xfrm>
        </p:grpSpPr>
        <p:sp>
          <p:nvSpPr>
            <p:cNvPr id="77" name="Freeform 76"/>
            <p:cNvSpPr>
              <a:spLocks/>
            </p:cNvSpPr>
            <p:nvPr userDrawn="1"/>
          </p:nvSpPr>
          <p:spPr bwMode="auto">
            <a:xfrm>
              <a:off x="7534012" y="1874"/>
              <a:ext cx="3359013" cy="2588091"/>
            </a:xfrm>
            <a:custGeom>
              <a:avLst/>
              <a:gdLst>
                <a:gd name="T0" fmla="*/ 57 w 720"/>
                <a:gd name="T1" fmla="*/ 0 h 554"/>
                <a:gd name="T2" fmla="*/ 0 w 720"/>
                <a:gd name="T3" fmla="*/ 194 h 554"/>
                <a:gd name="T4" fmla="*/ 360 w 720"/>
                <a:gd name="T5" fmla="*/ 554 h 554"/>
                <a:gd name="T6" fmla="*/ 720 w 720"/>
                <a:gd name="T7" fmla="*/ 194 h 554"/>
                <a:gd name="T8" fmla="*/ 663 w 720"/>
                <a:gd name="T9" fmla="*/ 0 h 554"/>
                <a:gd name="T10" fmla="*/ 57 w 720"/>
                <a:gd name="T11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0" h="554">
                  <a:moveTo>
                    <a:pt x="57" y="0"/>
                  </a:moveTo>
                  <a:cubicBezTo>
                    <a:pt x="21" y="56"/>
                    <a:pt x="0" y="123"/>
                    <a:pt x="0" y="194"/>
                  </a:cubicBezTo>
                  <a:cubicBezTo>
                    <a:pt x="0" y="393"/>
                    <a:pt x="161" y="554"/>
                    <a:pt x="360" y="554"/>
                  </a:cubicBezTo>
                  <a:cubicBezTo>
                    <a:pt x="559" y="554"/>
                    <a:pt x="720" y="393"/>
                    <a:pt x="720" y="194"/>
                  </a:cubicBezTo>
                  <a:cubicBezTo>
                    <a:pt x="720" y="123"/>
                    <a:pt x="699" y="56"/>
                    <a:pt x="663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00BE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77"/>
            <p:cNvSpPr>
              <a:spLocks noEditPoints="1"/>
            </p:cNvSpPr>
            <p:nvPr userDrawn="1"/>
          </p:nvSpPr>
          <p:spPr bwMode="auto">
            <a:xfrm>
              <a:off x="8027638" y="1874"/>
              <a:ext cx="1185882" cy="2064966"/>
            </a:xfrm>
            <a:custGeom>
              <a:avLst/>
              <a:gdLst>
                <a:gd name="T0" fmla="*/ 92 w 254"/>
                <a:gd name="T1" fmla="*/ 0 h 442"/>
                <a:gd name="T2" fmla="*/ 0 w 254"/>
                <a:gd name="T3" fmla="*/ 194 h 442"/>
                <a:gd name="T4" fmla="*/ 200 w 254"/>
                <a:gd name="T5" fmla="*/ 442 h 442"/>
                <a:gd name="T6" fmla="*/ 200 w 254"/>
                <a:gd name="T7" fmla="*/ 215 h 442"/>
                <a:gd name="T8" fmla="*/ 219 w 254"/>
                <a:gd name="T9" fmla="*/ 194 h 442"/>
                <a:gd name="T10" fmla="*/ 230 w 254"/>
                <a:gd name="T11" fmla="*/ 194 h 442"/>
                <a:gd name="T12" fmla="*/ 251 w 254"/>
                <a:gd name="T13" fmla="*/ 194 h 442"/>
                <a:gd name="T14" fmla="*/ 254 w 254"/>
                <a:gd name="T15" fmla="*/ 192 h 442"/>
                <a:gd name="T16" fmla="*/ 254 w 254"/>
                <a:gd name="T17" fmla="*/ 0 h 442"/>
                <a:gd name="T18" fmla="*/ 92 w 254"/>
                <a:gd name="T19" fmla="*/ 0 h 442"/>
                <a:gd name="T20" fmla="*/ 205 w 254"/>
                <a:gd name="T21" fmla="*/ 150 h 442"/>
                <a:gd name="T22" fmla="*/ 173 w 254"/>
                <a:gd name="T23" fmla="*/ 118 h 442"/>
                <a:gd name="T24" fmla="*/ 205 w 254"/>
                <a:gd name="T25" fmla="*/ 87 h 442"/>
                <a:gd name="T26" fmla="*/ 236 w 254"/>
                <a:gd name="T27" fmla="*/ 118 h 442"/>
                <a:gd name="T28" fmla="*/ 205 w 254"/>
                <a:gd name="T29" fmla="*/ 15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4" h="442">
                  <a:moveTo>
                    <a:pt x="92" y="0"/>
                  </a:moveTo>
                  <a:cubicBezTo>
                    <a:pt x="36" y="46"/>
                    <a:pt x="0" y="116"/>
                    <a:pt x="0" y="194"/>
                  </a:cubicBezTo>
                  <a:cubicBezTo>
                    <a:pt x="0" y="316"/>
                    <a:pt x="85" y="417"/>
                    <a:pt x="200" y="442"/>
                  </a:cubicBezTo>
                  <a:cubicBezTo>
                    <a:pt x="200" y="215"/>
                    <a:pt x="200" y="215"/>
                    <a:pt x="200" y="215"/>
                  </a:cubicBezTo>
                  <a:cubicBezTo>
                    <a:pt x="200" y="204"/>
                    <a:pt x="209" y="195"/>
                    <a:pt x="219" y="194"/>
                  </a:cubicBezTo>
                  <a:cubicBezTo>
                    <a:pt x="230" y="194"/>
                    <a:pt x="230" y="194"/>
                    <a:pt x="230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3" y="194"/>
                    <a:pt x="254" y="193"/>
                    <a:pt x="254" y="192"/>
                  </a:cubicBezTo>
                  <a:cubicBezTo>
                    <a:pt x="254" y="96"/>
                    <a:pt x="254" y="36"/>
                    <a:pt x="254" y="0"/>
                  </a:cubicBezTo>
                  <a:lnTo>
                    <a:pt x="92" y="0"/>
                  </a:lnTo>
                  <a:close/>
                  <a:moveTo>
                    <a:pt x="205" y="150"/>
                  </a:moveTo>
                  <a:cubicBezTo>
                    <a:pt x="187" y="150"/>
                    <a:pt x="173" y="136"/>
                    <a:pt x="173" y="118"/>
                  </a:cubicBezTo>
                  <a:cubicBezTo>
                    <a:pt x="173" y="101"/>
                    <a:pt x="187" y="87"/>
                    <a:pt x="205" y="87"/>
                  </a:cubicBezTo>
                  <a:cubicBezTo>
                    <a:pt x="222" y="87"/>
                    <a:pt x="236" y="101"/>
                    <a:pt x="236" y="118"/>
                  </a:cubicBezTo>
                  <a:cubicBezTo>
                    <a:pt x="236" y="136"/>
                    <a:pt x="222" y="150"/>
                    <a:pt x="205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78"/>
            <p:cNvSpPr>
              <a:spLocks noEditPoints="1"/>
            </p:cNvSpPr>
            <p:nvPr userDrawn="1"/>
          </p:nvSpPr>
          <p:spPr bwMode="auto">
            <a:xfrm>
              <a:off x="9101421" y="1874"/>
              <a:ext cx="1292080" cy="2092499"/>
            </a:xfrm>
            <a:custGeom>
              <a:avLst/>
              <a:gdLst>
                <a:gd name="T0" fmla="*/ 185 w 277"/>
                <a:gd name="T1" fmla="*/ 0 h 448"/>
                <a:gd name="T2" fmla="*/ 54 w 277"/>
                <a:gd name="T3" fmla="*/ 0 h 448"/>
                <a:gd name="T4" fmla="*/ 54 w 277"/>
                <a:gd name="T5" fmla="*/ 194 h 448"/>
                <a:gd name="T6" fmla="*/ 54 w 277"/>
                <a:gd name="T7" fmla="*/ 204 h 448"/>
                <a:gd name="T8" fmla="*/ 34 w 277"/>
                <a:gd name="T9" fmla="*/ 225 h 448"/>
                <a:gd name="T10" fmla="*/ 24 w 277"/>
                <a:gd name="T11" fmla="*/ 225 h 448"/>
                <a:gd name="T12" fmla="*/ 3 w 277"/>
                <a:gd name="T13" fmla="*/ 225 h 448"/>
                <a:gd name="T14" fmla="*/ 0 w 277"/>
                <a:gd name="T15" fmla="*/ 227 h 448"/>
                <a:gd name="T16" fmla="*/ 0 w 277"/>
                <a:gd name="T17" fmla="*/ 447 h 448"/>
                <a:gd name="T18" fmla="*/ 23 w 277"/>
                <a:gd name="T19" fmla="*/ 448 h 448"/>
                <a:gd name="T20" fmla="*/ 277 w 277"/>
                <a:gd name="T21" fmla="*/ 194 h 448"/>
                <a:gd name="T22" fmla="*/ 185 w 277"/>
                <a:gd name="T23" fmla="*/ 0 h 448"/>
                <a:gd name="T24" fmla="*/ 49 w 277"/>
                <a:gd name="T25" fmla="*/ 333 h 448"/>
                <a:gd name="T26" fmla="*/ 18 w 277"/>
                <a:gd name="T27" fmla="*/ 300 h 448"/>
                <a:gd name="T28" fmla="*/ 49 w 277"/>
                <a:gd name="T29" fmla="*/ 269 h 448"/>
                <a:gd name="T30" fmla="*/ 81 w 277"/>
                <a:gd name="T31" fmla="*/ 300 h 448"/>
                <a:gd name="T32" fmla="*/ 49 w 277"/>
                <a:gd name="T33" fmla="*/ 333 h 448"/>
                <a:gd name="T34" fmla="*/ 123 w 277"/>
                <a:gd name="T35" fmla="*/ 333 h 448"/>
                <a:gd name="T36" fmla="*/ 92 w 277"/>
                <a:gd name="T37" fmla="*/ 300 h 448"/>
                <a:gd name="T38" fmla="*/ 123 w 277"/>
                <a:gd name="T39" fmla="*/ 269 h 448"/>
                <a:gd name="T40" fmla="*/ 155 w 277"/>
                <a:gd name="T41" fmla="*/ 300 h 448"/>
                <a:gd name="T42" fmla="*/ 123 w 277"/>
                <a:gd name="T43" fmla="*/ 333 h 448"/>
                <a:gd name="T44" fmla="*/ 230 w 277"/>
                <a:gd name="T45" fmla="*/ 300 h 448"/>
                <a:gd name="T46" fmla="*/ 197 w 277"/>
                <a:gd name="T47" fmla="*/ 333 h 448"/>
                <a:gd name="T48" fmla="*/ 166 w 277"/>
                <a:gd name="T49" fmla="*/ 300 h 448"/>
                <a:gd name="T50" fmla="*/ 197 w 277"/>
                <a:gd name="T51" fmla="*/ 269 h 448"/>
                <a:gd name="T52" fmla="*/ 230 w 277"/>
                <a:gd name="T53" fmla="*/ 30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7" h="448">
                  <a:moveTo>
                    <a:pt x="185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54" y="215"/>
                    <a:pt x="45" y="225"/>
                    <a:pt x="34" y="225"/>
                  </a:cubicBezTo>
                  <a:cubicBezTo>
                    <a:pt x="24" y="225"/>
                    <a:pt x="24" y="225"/>
                    <a:pt x="24" y="225"/>
                  </a:cubicBezTo>
                  <a:cubicBezTo>
                    <a:pt x="3" y="225"/>
                    <a:pt x="3" y="225"/>
                    <a:pt x="3" y="225"/>
                  </a:cubicBezTo>
                  <a:cubicBezTo>
                    <a:pt x="1" y="225"/>
                    <a:pt x="0" y="226"/>
                    <a:pt x="0" y="227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8" y="447"/>
                    <a:pt x="15" y="448"/>
                    <a:pt x="23" y="448"/>
                  </a:cubicBezTo>
                  <a:cubicBezTo>
                    <a:pt x="163" y="448"/>
                    <a:pt x="277" y="335"/>
                    <a:pt x="277" y="194"/>
                  </a:cubicBezTo>
                  <a:cubicBezTo>
                    <a:pt x="277" y="116"/>
                    <a:pt x="241" y="46"/>
                    <a:pt x="185" y="0"/>
                  </a:cubicBezTo>
                  <a:close/>
                  <a:moveTo>
                    <a:pt x="49" y="333"/>
                  </a:moveTo>
                  <a:cubicBezTo>
                    <a:pt x="32" y="333"/>
                    <a:pt x="18" y="319"/>
                    <a:pt x="18" y="300"/>
                  </a:cubicBezTo>
                  <a:cubicBezTo>
                    <a:pt x="18" y="283"/>
                    <a:pt x="32" y="269"/>
                    <a:pt x="49" y="269"/>
                  </a:cubicBezTo>
                  <a:cubicBezTo>
                    <a:pt x="67" y="269"/>
                    <a:pt x="81" y="283"/>
                    <a:pt x="81" y="300"/>
                  </a:cubicBezTo>
                  <a:cubicBezTo>
                    <a:pt x="81" y="319"/>
                    <a:pt x="67" y="333"/>
                    <a:pt x="49" y="333"/>
                  </a:cubicBezTo>
                  <a:close/>
                  <a:moveTo>
                    <a:pt x="123" y="333"/>
                  </a:moveTo>
                  <a:cubicBezTo>
                    <a:pt x="106" y="333"/>
                    <a:pt x="92" y="319"/>
                    <a:pt x="92" y="300"/>
                  </a:cubicBezTo>
                  <a:cubicBezTo>
                    <a:pt x="92" y="283"/>
                    <a:pt x="106" y="269"/>
                    <a:pt x="123" y="269"/>
                  </a:cubicBezTo>
                  <a:cubicBezTo>
                    <a:pt x="141" y="269"/>
                    <a:pt x="155" y="283"/>
                    <a:pt x="155" y="300"/>
                  </a:cubicBezTo>
                  <a:cubicBezTo>
                    <a:pt x="155" y="319"/>
                    <a:pt x="141" y="333"/>
                    <a:pt x="123" y="333"/>
                  </a:cubicBezTo>
                  <a:close/>
                  <a:moveTo>
                    <a:pt x="230" y="300"/>
                  </a:moveTo>
                  <a:cubicBezTo>
                    <a:pt x="230" y="319"/>
                    <a:pt x="216" y="333"/>
                    <a:pt x="197" y="333"/>
                  </a:cubicBezTo>
                  <a:cubicBezTo>
                    <a:pt x="180" y="333"/>
                    <a:pt x="166" y="319"/>
                    <a:pt x="166" y="300"/>
                  </a:cubicBezTo>
                  <a:cubicBezTo>
                    <a:pt x="166" y="283"/>
                    <a:pt x="180" y="269"/>
                    <a:pt x="197" y="269"/>
                  </a:cubicBezTo>
                  <a:cubicBezTo>
                    <a:pt x="216" y="269"/>
                    <a:pt x="230" y="283"/>
                    <a:pt x="230" y="3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595304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ание">
    <p:bg>
      <p:bgPr>
        <a:solidFill>
          <a:srgbClr val="5F19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1396" y="6314003"/>
            <a:ext cx="2913793" cy="36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803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">
    <p:bg>
      <p:bgPr>
        <a:solidFill>
          <a:srgbClr val="5F19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369268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37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1396" y="6314003"/>
            <a:ext cx="2913793" cy="36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466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2355181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itle 6"/>
          <p:cNvSpPr>
            <a:spLocks noGrp="1"/>
          </p:cNvSpPr>
          <p:nvPr>
            <p:ph type="title"/>
          </p:nvPr>
        </p:nvSpPr>
        <p:spPr>
          <a:xfrm>
            <a:off x="1788160" y="164591"/>
            <a:ext cx="9127163" cy="79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1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-101778" y="6396271"/>
            <a:ext cx="481488" cy="229956"/>
          </a:xfrm>
        </p:spPr>
        <p:txBody>
          <a:bodyPr/>
          <a:lstStyle/>
          <a:p>
            <a:fld id="{DCD0E477-84E7-4610-953B-74E0DE15F3DA}" type="slidenum">
              <a:rPr lang="ru-RU" smtClean="0"/>
              <a:pPr/>
              <a:t>‹#›</a:t>
            </a:fld>
            <a:endParaRPr lang="ru-RU" sz="1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94371" y="6350005"/>
            <a:ext cx="9026726" cy="336699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0">
                <a:solidFill>
                  <a:srgbClr val="A6A6A6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 smtClean="0"/>
              <a:t>комментарии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085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455863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674" y="1005147"/>
            <a:ext cx="5538462" cy="5292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2769" y="1005147"/>
            <a:ext cx="5538462" cy="5292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‹#›</a:t>
            </a:fld>
            <a:endParaRPr lang="ru-RU" sz="140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94371" y="6350005"/>
            <a:ext cx="9026726" cy="336699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0">
                <a:solidFill>
                  <a:srgbClr val="A6A6A6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 smtClean="0"/>
              <a:t>комментарии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385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1650" y="54958"/>
            <a:ext cx="1219365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24"/>
            <a:endParaRPr lang="en-US" sz="1800" dirty="0">
              <a:solidFill>
                <a:srgbClr val="595959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Freeform 6"/>
          <p:cNvSpPr>
            <a:spLocks/>
          </p:cNvSpPr>
          <p:nvPr/>
        </p:nvSpPr>
        <p:spPr bwMode="auto">
          <a:xfrm>
            <a:off x="2" y="0"/>
            <a:ext cx="12192000" cy="6912957"/>
          </a:xfrm>
          <a:prstGeom prst="rect">
            <a:avLst/>
          </a:prstGeom>
          <a:solidFill>
            <a:srgbClr val="5F19A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914424">
              <a:defRPr/>
            </a:pPr>
            <a:endParaRPr lang="ru-RU" sz="1800" dirty="0" smtClean="0">
              <a:solidFill>
                <a:prstClr val="black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Объект 5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2134" y="1612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4" y="1612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8213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0184476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14400" y="-1"/>
            <a:ext cx="10500923" cy="79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464" y="997527"/>
            <a:ext cx="11387077" cy="529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4"/>
          </p:nvPr>
        </p:nvSpPr>
        <p:spPr>
          <a:xfrm>
            <a:off x="-101778" y="6396271"/>
            <a:ext cx="481488" cy="22995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>
                <a:solidFill>
                  <a:schemeClr val="accent3"/>
                </a:solidFill>
              </a:defRPr>
            </a:lvl1pPr>
          </a:lstStyle>
          <a:p>
            <a:fld id="{DCD0E477-84E7-4610-953B-74E0DE15F3DA}" type="slidenum">
              <a:rPr lang="ru-RU" smtClean="0"/>
              <a:pPr/>
              <a:t>‹#›</a:t>
            </a:fld>
            <a:endParaRPr lang="ru-RU" sz="1400" dirty="0"/>
          </a:p>
        </p:txBody>
      </p:sp>
      <p:pic>
        <p:nvPicPr>
          <p:cNvPr id="26" name="Picture 5" descr="C:\Users\EAMEJIA\Desktop\Duckson\PNG Elements\controls.png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97063" y="6426334"/>
            <a:ext cx="85310" cy="17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16"/>
          <p:cNvGrpSpPr>
            <a:grpSpLocks noChangeAspect="1"/>
          </p:cNvGrpSpPr>
          <p:nvPr userDrawn="1"/>
        </p:nvGrpSpPr>
        <p:grpSpPr>
          <a:xfrm>
            <a:off x="11363104" y="190459"/>
            <a:ext cx="432085" cy="433584"/>
            <a:chOff x="5176838" y="2511426"/>
            <a:chExt cx="1830388" cy="1836737"/>
          </a:xfrm>
          <a:solidFill>
            <a:srgbClr val="5F19AA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6008688" y="2519363"/>
              <a:ext cx="998538" cy="1828800"/>
            </a:xfrm>
            <a:custGeom>
              <a:avLst/>
              <a:gdLst>
                <a:gd name="T0" fmla="*/ 373 w 1888"/>
                <a:gd name="T1" fmla="*/ 1790 h 3457"/>
                <a:gd name="T2" fmla="*/ 372 w 1888"/>
                <a:gd name="T3" fmla="*/ 1790 h 3457"/>
                <a:gd name="T4" fmla="*/ 372 w 1888"/>
                <a:gd name="T5" fmla="*/ 1790 h 3457"/>
                <a:gd name="T6" fmla="*/ 372 w 1888"/>
                <a:gd name="T7" fmla="*/ 1790 h 3457"/>
                <a:gd name="T8" fmla="*/ 283 w 1888"/>
                <a:gd name="T9" fmla="*/ 1921 h 3457"/>
                <a:gd name="T10" fmla="*/ 15 w 1888"/>
                <a:gd name="T11" fmla="*/ 1931 h 3457"/>
                <a:gd name="T12" fmla="*/ 0 w 1888"/>
                <a:gd name="T13" fmla="*/ 1950 h 3457"/>
                <a:gd name="T14" fmla="*/ 336 w 1888"/>
                <a:gd name="T15" fmla="*/ 3447 h 3457"/>
                <a:gd name="T16" fmla="*/ 633 w 1888"/>
                <a:gd name="T17" fmla="*/ 3391 h 3457"/>
                <a:gd name="T18" fmla="*/ 910 w 1888"/>
                <a:gd name="T19" fmla="*/ 3286 h 3457"/>
                <a:gd name="T20" fmla="*/ 1161 w 1888"/>
                <a:gd name="T21" fmla="*/ 3137 h 3457"/>
                <a:gd name="T22" fmla="*/ 1382 w 1888"/>
                <a:gd name="T23" fmla="*/ 2949 h 3457"/>
                <a:gd name="T24" fmla="*/ 1570 w 1888"/>
                <a:gd name="T25" fmla="*/ 2726 h 3457"/>
                <a:gd name="T26" fmla="*/ 1719 w 1888"/>
                <a:gd name="T27" fmla="*/ 2474 h 3457"/>
                <a:gd name="T28" fmla="*/ 1822 w 1888"/>
                <a:gd name="T29" fmla="*/ 2197 h 3457"/>
                <a:gd name="T30" fmla="*/ 1880 w 1888"/>
                <a:gd name="T31" fmla="*/ 1900 h 3457"/>
                <a:gd name="T32" fmla="*/ 1884 w 1888"/>
                <a:gd name="T33" fmla="*/ 1599 h 3457"/>
                <a:gd name="T34" fmla="*/ 1842 w 1888"/>
                <a:gd name="T35" fmla="*/ 1320 h 3457"/>
                <a:gd name="T36" fmla="*/ 1758 w 1888"/>
                <a:gd name="T37" fmla="*/ 1058 h 3457"/>
                <a:gd name="T38" fmla="*/ 1635 w 1888"/>
                <a:gd name="T39" fmla="*/ 816 h 3457"/>
                <a:gd name="T40" fmla="*/ 1477 w 1888"/>
                <a:gd name="T41" fmla="*/ 598 h 3457"/>
                <a:gd name="T42" fmla="*/ 1287 w 1888"/>
                <a:gd name="T43" fmla="*/ 407 h 3457"/>
                <a:gd name="T44" fmla="*/ 1071 w 1888"/>
                <a:gd name="T45" fmla="*/ 247 h 3457"/>
                <a:gd name="T46" fmla="*/ 830 w 1888"/>
                <a:gd name="T47" fmla="*/ 122 h 3457"/>
                <a:gd name="T48" fmla="*/ 569 w 1888"/>
                <a:gd name="T49" fmla="*/ 36 h 3457"/>
                <a:gd name="T50" fmla="*/ 337 w 1888"/>
                <a:gd name="T51" fmla="*/ 2668 h 3457"/>
                <a:gd name="T52" fmla="*/ 209 w 1888"/>
                <a:gd name="T53" fmla="*/ 2625 h 3457"/>
                <a:gd name="T54" fmla="*/ 158 w 1888"/>
                <a:gd name="T55" fmla="*/ 2573 h 3457"/>
                <a:gd name="T56" fmla="*/ 123 w 1888"/>
                <a:gd name="T57" fmla="*/ 2429 h 3457"/>
                <a:gd name="T58" fmla="*/ 171 w 1888"/>
                <a:gd name="T59" fmla="*/ 2314 h 3457"/>
                <a:gd name="T60" fmla="*/ 234 w 1888"/>
                <a:gd name="T61" fmla="*/ 2260 h 3457"/>
                <a:gd name="T62" fmla="*/ 382 w 1888"/>
                <a:gd name="T63" fmla="*/ 2239 h 3457"/>
                <a:gd name="T64" fmla="*/ 484 w 1888"/>
                <a:gd name="T65" fmla="*/ 2291 h 3457"/>
                <a:gd name="T66" fmla="*/ 538 w 1888"/>
                <a:gd name="T67" fmla="*/ 2367 h 3457"/>
                <a:gd name="T68" fmla="*/ 545 w 1888"/>
                <a:gd name="T69" fmla="*/ 2516 h 3457"/>
                <a:gd name="T70" fmla="*/ 491 w 1888"/>
                <a:gd name="T71" fmla="*/ 2605 h 3457"/>
                <a:gd name="T72" fmla="*/ 402 w 1888"/>
                <a:gd name="T73" fmla="*/ 2658 h 3457"/>
                <a:gd name="T74" fmla="*/ 780 w 1888"/>
                <a:gd name="T75" fmla="*/ 2658 h 3457"/>
                <a:gd name="T76" fmla="*/ 692 w 1888"/>
                <a:gd name="T77" fmla="*/ 2605 h 3457"/>
                <a:gd name="T78" fmla="*/ 638 w 1888"/>
                <a:gd name="T79" fmla="*/ 2516 h 3457"/>
                <a:gd name="T80" fmla="*/ 646 w 1888"/>
                <a:gd name="T81" fmla="*/ 2367 h 3457"/>
                <a:gd name="T82" fmla="*/ 700 w 1888"/>
                <a:gd name="T83" fmla="*/ 2291 h 3457"/>
                <a:gd name="T84" fmla="*/ 802 w 1888"/>
                <a:gd name="T85" fmla="*/ 2239 h 3457"/>
                <a:gd name="T86" fmla="*/ 948 w 1888"/>
                <a:gd name="T87" fmla="*/ 2260 h 3457"/>
                <a:gd name="T88" fmla="*/ 1011 w 1888"/>
                <a:gd name="T89" fmla="*/ 2314 h 3457"/>
                <a:gd name="T90" fmla="*/ 1059 w 1888"/>
                <a:gd name="T91" fmla="*/ 2429 h 3457"/>
                <a:gd name="T92" fmla="*/ 1024 w 1888"/>
                <a:gd name="T93" fmla="*/ 2573 h 3457"/>
                <a:gd name="T94" fmla="*/ 973 w 1888"/>
                <a:gd name="T95" fmla="*/ 2625 h 3457"/>
                <a:gd name="T96" fmla="*/ 844 w 1888"/>
                <a:gd name="T97" fmla="*/ 2668 h 3457"/>
                <a:gd name="T98" fmla="*/ 1230 w 1888"/>
                <a:gd name="T99" fmla="*/ 2632 h 3457"/>
                <a:gd name="T100" fmla="*/ 1178 w 1888"/>
                <a:gd name="T101" fmla="*/ 2582 h 3457"/>
                <a:gd name="T102" fmla="*/ 1135 w 1888"/>
                <a:gd name="T103" fmla="*/ 2452 h 3457"/>
                <a:gd name="T104" fmla="*/ 1178 w 1888"/>
                <a:gd name="T105" fmla="*/ 2322 h 3457"/>
                <a:gd name="T106" fmla="*/ 1230 w 1888"/>
                <a:gd name="T107" fmla="*/ 2272 h 3457"/>
                <a:gd name="T108" fmla="*/ 1373 w 1888"/>
                <a:gd name="T109" fmla="*/ 2236 h 3457"/>
                <a:gd name="T110" fmla="*/ 1488 w 1888"/>
                <a:gd name="T111" fmla="*/ 2284 h 3457"/>
                <a:gd name="T112" fmla="*/ 1542 w 1888"/>
                <a:gd name="T113" fmla="*/ 2349 h 3457"/>
                <a:gd name="T114" fmla="*/ 1563 w 1888"/>
                <a:gd name="T115" fmla="*/ 2495 h 3457"/>
                <a:gd name="T116" fmla="*/ 1511 w 1888"/>
                <a:gd name="T117" fmla="*/ 2598 h 3457"/>
                <a:gd name="T118" fmla="*/ 1435 w 1888"/>
                <a:gd name="T119" fmla="*/ 2651 h 3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88" h="3457">
                  <a:moveTo>
                    <a:pt x="373" y="1790"/>
                  </a:move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3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2" y="1790"/>
                  </a:lnTo>
                  <a:lnTo>
                    <a:pt x="370" y="1815"/>
                  </a:lnTo>
                  <a:lnTo>
                    <a:pt x="364" y="1838"/>
                  </a:lnTo>
                  <a:lnTo>
                    <a:pt x="353" y="1859"/>
                  </a:lnTo>
                  <a:lnTo>
                    <a:pt x="340" y="1878"/>
                  </a:lnTo>
                  <a:lnTo>
                    <a:pt x="323" y="1896"/>
                  </a:lnTo>
                  <a:lnTo>
                    <a:pt x="304" y="1910"/>
                  </a:lnTo>
                  <a:lnTo>
                    <a:pt x="283" y="1921"/>
                  </a:lnTo>
                  <a:lnTo>
                    <a:pt x="260" y="1927"/>
                  </a:lnTo>
                  <a:lnTo>
                    <a:pt x="241" y="1931"/>
                  </a:lnTo>
                  <a:lnTo>
                    <a:pt x="221" y="1931"/>
                  </a:lnTo>
                  <a:lnTo>
                    <a:pt x="202" y="1931"/>
                  </a:lnTo>
                  <a:lnTo>
                    <a:pt x="182" y="1931"/>
                  </a:lnTo>
                  <a:lnTo>
                    <a:pt x="19" y="1931"/>
                  </a:lnTo>
                  <a:lnTo>
                    <a:pt x="15" y="1931"/>
                  </a:lnTo>
                  <a:lnTo>
                    <a:pt x="12" y="1932"/>
                  </a:lnTo>
                  <a:lnTo>
                    <a:pt x="9" y="1934"/>
                  </a:lnTo>
                  <a:lnTo>
                    <a:pt x="5" y="1936"/>
                  </a:lnTo>
                  <a:lnTo>
                    <a:pt x="3" y="1939"/>
                  </a:lnTo>
                  <a:lnTo>
                    <a:pt x="1" y="1942"/>
                  </a:lnTo>
                  <a:lnTo>
                    <a:pt x="0" y="1945"/>
                  </a:lnTo>
                  <a:lnTo>
                    <a:pt x="0" y="1950"/>
                  </a:lnTo>
                  <a:lnTo>
                    <a:pt x="0" y="3449"/>
                  </a:lnTo>
                  <a:lnTo>
                    <a:pt x="80" y="3455"/>
                  </a:lnTo>
                  <a:lnTo>
                    <a:pt x="159" y="3457"/>
                  </a:lnTo>
                  <a:lnTo>
                    <a:pt x="205" y="3456"/>
                  </a:lnTo>
                  <a:lnTo>
                    <a:pt x="248" y="3455"/>
                  </a:lnTo>
                  <a:lnTo>
                    <a:pt x="293" y="3452"/>
                  </a:lnTo>
                  <a:lnTo>
                    <a:pt x="336" y="3447"/>
                  </a:lnTo>
                  <a:lnTo>
                    <a:pt x="380" y="3443"/>
                  </a:lnTo>
                  <a:lnTo>
                    <a:pt x="423" y="3437"/>
                  </a:lnTo>
                  <a:lnTo>
                    <a:pt x="465" y="3429"/>
                  </a:lnTo>
                  <a:lnTo>
                    <a:pt x="508" y="3422"/>
                  </a:lnTo>
                  <a:lnTo>
                    <a:pt x="550" y="3412"/>
                  </a:lnTo>
                  <a:lnTo>
                    <a:pt x="592" y="3403"/>
                  </a:lnTo>
                  <a:lnTo>
                    <a:pt x="633" y="3391"/>
                  </a:lnTo>
                  <a:lnTo>
                    <a:pt x="673" y="3379"/>
                  </a:lnTo>
                  <a:lnTo>
                    <a:pt x="715" y="3365"/>
                  </a:lnTo>
                  <a:lnTo>
                    <a:pt x="754" y="3352"/>
                  </a:lnTo>
                  <a:lnTo>
                    <a:pt x="794" y="3337"/>
                  </a:lnTo>
                  <a:lnTo>
                    <a:pt x="832" y="3321"/>
                  </a:lnTo>
                  <a:lnTo>
                    <a:pt x="872" y="3304"/>
                  </a:lnTo>
                  <a:lnTo>
                    <a:pt x="910" y="3286"/>
                  </a:lnTo>
                  <a:lnTo>
                    <a:pt x="947" y="3267"/>
                  </a:lnTo>
                  <a:lnTo>
                    <a:pt x="984" y="3247"/>
                  </a:lnTo>
                  <a:lnTo>
                    <a:pt x="1020" y="3227"/>
                  </a:lnTo>
                  <a:lnTo>
                    <a:pt x="1056" y="3206"/>
                  </a:lnTo>
                  <a:lnTo>
                    <a:pt x="1092" y="3184"/>
                  </a:lnTo>
                  <a:lnTo>
                    <a:pt x="1126" y="3160"/>
                  </a:lnTo>
                  <a:lnTo>
                    <a:pt x="1161" y="3137"/>
                  </a:lnTo>
                  <a:lnTo>
                    <a:pt x="1194" y="3112"/>
                  </a:lnTo>
                  <a:lnTo>
                    <a:pt x="1227" y="3087"/>
                  </a:lnTo>
                  <a:lnTo>
                    <a:pt x="1260" y="3060"/>
                  </a:lnTo>
                  <a:lnTo>
                    <a:pt x="1291" y="3034"/>
                  </a:lnTo>
                  <a:lnTo>
                    <a:pt x="1322" y="3006"/>
                  </a:lnTo>
                  <a:lnTo>
                    <a:pt x="1353" y="2977"/>
                  </a:lnTo>
                  <a:lnTo>
                    <a:pt x="1382" y="2949"/>
                  </a:lnTo>
                  <a:lnTo>
                    <a:pt x="1411" y="2919"/>
                  </a:lnTo>
                  <a:lnTo>
                    <a:pt x="1440" y="2889"/>
                  </a:lnTo>
                  <a:lnTo>
                    <a:pt x="1467" y="2857"/>
                  </a:lnTo>
                  <a:lnTo>
                    <a:pt x="1494" y="2825"/>
                  </a:lnTo>
                  <a:lnTo>
                    <a:pt x="1520" y="2793"/>
                  </a:lnTo>
                  <a:lnTo>
                    <a:pt x="1545" y="2760"/>
                  </a:lnTo>
                  <a:lnTo>
                    <a:pt x="1570" y="2726"/>
                  </a:lnTo>
                  <a:lnTo>
                    <a:pt x="1593" y="2692"/>
                  </a:lnTo>
                  <a:lnTo>
                    <a:pt x="1616" y="2657"/>
                  </a:lnTo>
                  <a:lnTo>
                    <a:pt x="1638" y="2622"/>
                  </a:lnTo>
                  <a:lnTo>
                    <a:pt x="1659" y="2586"/>
                  </a:lnTo>
                  <a:lnTo>
                    <a:pt x="1680" y="2549"/>
                  </a:lnTo>
                  <a:lnTo>
                    <a:pt x="1699" y="2511"/>
                  </a:lnTo>
                  <a:lnTo>
                    <a:pt x="1719" y="2474"/>
                  </a:lnTo>
                  <a:lnTo>
                    <a:pt x="1736" y="2436"/>
                  </a:lnTo>
                  <a:lnTo>
                    <a:pt x="1752" y="2398"/>
                  </a:lnTo>
                  <a:lnTo>
                    <a:pt x="1768" y="2358"/>
                  </a:lnTo>
                  <a:lnTo>
                    <a:pt x="1783" y="2319"/>
                  </a:lnTo>
                  <a:lnTo>
                    <a:pt x="1798" y="2278"/>
                  </a:lnTo>
                  <a:lnTo>
                    <a:pt x="1811" y="2238"/>
                  </a:lnTo>
                  <a:lnTo>
                    <a:pt x="1822" y="2197"/>
                  </a:lnTo>
                  <a:lnTo>
                    <a:pt x="1834" y="2155"/>
                  </a:lnTo>
                  <a:lnTo>
                    <a:pt x="1845" y="2114"/>
                  </a:lnTo>
                  <a:lnTo>
                    <a:pt x="1853" y="2072"/>
                  </a:lnTo>
                  <a:lnTo>
                    <a:pt x="1862" y="2030"/>
                  </a:lnTo>
                  <a:lnTo>
                    <a:pt x="1869" y="1986"/>
                  </a:lnTo>
                  <a:lnTo>
                    <a:pt x="1874" y="1943"/>
                  </a:lnTo>
                  <a:lnTo>
                    <a:pt x="1880" y="1900"/>
                  </a:lnTo>
                  <a:lnTo>
                    <a:pt x="1884" y="1855"/>
                  </a:lnTo>
                  <a:lnTo>
                    <a:pt x="1886" y="1811"/>
                  </a:lnTo>
                  <a:lnTo>
                    <a:pt x="1888" y="1767"/>
                  </a:lnTo>
                  <a:lnTo>
                    <a:pt x="1888" y="1722"/>
                  </a:lnTo>
                  <a:lnTo>
                    <a:pt x="1888" y="1681"/>
                  </a:lnTo>
                  <a:lnTo>
                    <a:pt x="1887" y="1639"/>
                  </a:lnTo>
                  <a:lnTo>
                    <a:pt x="1884" y="1599"/>
                  </a:lnTo>
                  <a:lnTo>
                    <a:pt x="1881" y="1558"/>
                  </a:lnTo>
                  <a:lnTo>
                    <a:pt x="1876" y="1518"/>
                  </a:lnTo>
                  <a:lnTo>
                    <a:pt x="1871" y="1477"/>
                  </a:lnTo>
                  <a:lnTo>
                    <a:pt x="1866" y="1438"/>
                  </a:lnTo>
                  <a:lnTo>
                    <a:pt x="1858" y="1398"/>
                  </a:lnTo>
                  <a:lnTo>
                    <a:pt x="1851" y="1359"/>
                  </a:lnTo>
                  <a:lnTo>
                    <a:pt x="1842" y="1320"/>
                  </a:lnTo>
                  <a:lnTo>
                    <a:pt x="1832" y="1282"/>
                  </a:lnTo>
                  <a:lnTo>
                    <a:pt x="1821" y="1243"/>
                  </a:lnTo>
                  <a:lnTo>
                    <a:pt x="1811" y="1205"/>
                  </a:lnTo>
                  <a:lnTo>
                    <a:pt x="1798" y="1168"/>
                  </a:lnTo>
                  <a:lnTo>
                    <a:pt x="1785" y="1131"/>
                  </a:lnTo>
                  <a:lnTo>
                    <a:pt x="1772" y="1095"/>
                  </a:lnTo>
                  <a:lnTo>
                    <a:pt x="1758" y="1058"/>
                  </a:lnTo>
                  <a:lnTo>
                    <a:pt x="1742" y="1022"/>
                  </a:lnTo>
                  <a:lnTo>
                    <a:pt x="1726" y="987"/>
                  </a:lnTo>
                  <a:lnTo>
                    <a:pt x="1709" y="952"/>
                  </a:lnTo>
                  <a:lnTo>
                    <a:pt x="1691" y="917"/>
                  </a:lnTo>
                  <a:lnTo>
                    <a:pt x="1673" y="883"/>
                  </a:lnTo>
                  <a:lnTo>
                    <a:pt x="1654" y="849"/>
                  </a:lnTo>
                  <a:lnTo>
                    <a:pt x="1635" y="816"/>
                  </a:lnTo>
                  <a:lnTo>
                    <a:pt x="1614" y="783"/>
                  </a:lnTo>
                  <a:lnTo>
                    <a:pt x="1592" y="751"/>
                  </a:lnTo>
                  <a:lnTo>
                    <a:pt x="1570" y="719"/>
                  </a:lnTo>
                  <a:lnTo>
                    <a:pt x="1548" y="688"/>
                  </a:lnTo>
                  <a:lnTo>
                    <a:pt x="1525" y="657"/>
                  </a:lnTo>
                  <a:lnTo>
                    <a:pt x="1501" y="628"/>
                  </a:lnTo>
                  <a:lnTo>
                    <a:pt x="1477" y="598"/>
                  </a:lnTo>
                  <a:lnTo>
                    <a:pt x="1451" y="569"/>
                  </a:lnTo>
                  <a:lnTo>
                    <a:pt x="1425" y="540"/>
                  </a:lnTo>
                  <a:lnTo>
                    <a:pt x="1398" y="513"/>
                  </a:lnTo>
                  <a:lnTo>
                    <a:pt x="1372" y="485"/>
                  </a:lnTo>
                  <a:lnTo>
                    <a:pt x="1344" y="459"/>
                  </a:lnTo>
                  <a:lnTo>
                    <a:pt x="1316" y="432"/>
                  </a:lnTo>
                  <a:lnTo>
                    <a:pt x="1287" y="407"/>
                  </a:lnTo>
                  <a:lnTo>
                    <a:pt x="1257" y="382"/>
                  </a:lnTo>
                  <a:lnTo>
                    <a:pt x="1228" y="359"/>
                  </a:lnTo>
                  <a:lnTo>
                    <a:pt x="1197" y="334"/>
                  </a:lnTo>
                  <a:lnTo>
                    <a:pt x="1166" y="312"/>
                  </a:lnTo>
                  <a:lnTo>
                    <a:pt x="1135" y="289"/>
                  </a:lnTo>
                  <a:lnTo>
                    <a:pt x="1103" y="268"/>
                  </a:lnTo>
                  <a:lnTo>
                    <a:pt x="1071" y="247"/>
                  </a:lnTo>
                  <a:lnTo>
                    <a:pt x="1038" y="228"/>
                  </a:lnTo>
                  <a:lnTo>
                    <a:pt x="1004" y="208"/>
                  </a:lnTo>
                  <a:lnTo>
                    <a:pt x="970" y="189"/>
                  </a:lnTo>
                  <a:lnTo>
                    <a:pt x="936" y="171"/>
                  </a:lnTo>
                  <a:lnTo>
                    <a:pt x="901" y="154"/>
                  </a:lnTo>
                  <a:lnTo>
                    <a:pt x="866" y="138"/>
                  </a:lnTo>
                  <a:lnTo>
                    <a:pt x="830" y="122"/>
                  </a:lnTo>
                  <a:lnTo>
                    <a:pt x="794" y="108"/>
                  </a:lnTo>
                  <a:lnTo>
                    <a:pt x="757" y="94"/>
                  </a:lnTo>
                  <a:lnTo>
                    <a:pt x="721" y="81"/>
                  </a:lnTo>
                  <a:lnTo>
                    <a:pt x="684" y="68"/>
                  </a:lnTo>
                  <a:lnTo>
                    <a:pt x="646" y="56"/>
                  </a:lnTo>
                  <a:lnTo>
                    <a:pt x="608" y="46"/>
                  </a:lnTo>
                  <a:lnTo>
                    <a:pt x="569" y="36"/>
                  </a:lnTo>
                  <a:lnTo>
                    <a:pt x="531" y="28"/>
                  </a:lnTo>
                  <a:lnTo>
                    <a:pt x="492" y="19"/>
                  </a:lnTo>
                  <a:lnTo>
                    <a:pt x="453" y="12"/>
                  </a:lnTo>
                  <a:lnTo>
                    <a:pt x="412" y="5"/>
                  </a:lnTo>
                  <a:lnTo>
                    <a:pt x="373" y="0"/>
                  </a:lnTo>
                  <a:lnTo>
                    <a:pt x="373" y="1790"/>
                  </a:lnTo>
                  <a:close/>
                  <a:moveTo>
                    <a:pt x="337" y="2668"/>
                  </a:moveTo>
                  <a:lnTo>
                    <a:pt x="316" y="2667"/>
                  </a:lnTo>
                  <a:lnTo>
                    <a:pt x="294" y="2663"/>
                  </a:lnTo>
                  <a:lnTo>
                    <a:pt x="274" y="2658"/>
                  </a:lnTo>
                  <a:lnTo>
                    <a:pt x="253" y="2651"/>
                  </a:lnTo>
                  <a:lnTo>
                    <a:pt x="234" y="2642"/>
                  </a:lnTo>
                  <a:lnTo>
                    <a:pt x="217" y="2632"/>
                  </a:lnTo>
                  <a:lnTo>
                    <a:pt x="209" y="2625"/>
                  </a:lnTo>
                  <a:lnTo>
                    <a:pt x="200" y="2619"/>
                  </a:lnTo>
                  <a:lnTo>
                    <a:pt x="192" y="2612"/>
                  </a:lnTo>
                  <a:lnTo>
                    <a:pt x="185" y="2605"/>
                  </a:lnTo>
                  <a:lnTo>
                    <a:pt x="178" y="2598"/>
                  </a:lnTo>
                  <a:lnTo>
                    <a:pt x="171" y="2589"/>
                  </a:lnTo>
                  <a:lnTo>
                    <a:pt x="164" y="2582"/>
                  </a:lnTo>
                  <a:lnTo>
                    <a:pt x="158" y="2573"/>
                  </a:lnTo>
                  <a:lnTo>
                    <a:pt x="147" y="2555"/>
                  </a:lnTo>
                  <a:lnTo>
                    <a:pt x="139" y="2536"/>
                  </a:lnTo>
                  <a:lnTo>
                    <a:pt x="132" y="2516"/>
                  </a:lnTo>
                  <a:lnTo>
                    <a:pt x="126" y="2495"/>
                  </a:lnTo>
                  <a:lnTo>
                    <a:pt x="123" y="2474"/>
                  </a:lnTo>
                  <a:lnTo>
                    <a:pt x="122" y="2452"/>
                  </a:lnTo>
                  <a:lnTo>
                    <a:pt x="123" y="2429"/>
                  </a:lnTo>
                  <a:lnTo>
                    <a:pt x="126" y="2408"/>
                  </a:lnTo>
                  <a:lnTo>
                    <a:pt x="132" y="2387"/>
                  </a:lnTo>
                  <a:lnTo>
                    <a:pt x="139" y="2367"/>
                  </a:lnTo>
                  <a:lnTo>
                    <a:pt x="147" y="2349"/>
                  </a:lnTo>
                  <a:lnTo>
                    <a:pt x="158" y="2331"/>
                  </a:lnTo>
                  <a:lnTo>
                    <a:pt x="164" y="2322"/>
                  </a:lnTo>
                  <a:lnTo>
                    <a:pt x="171" y="2314"/>
                  </a:lnTo>
                  <a:lnTo>
                    <a:pt x="178" y="2306"/>
                  </a:lnTo>
                  <a:lnTo>
                    <a:pt x="185" y="2299"/>
                  </a:lnTo>
                  <a:lnTo>
                    <a:pt x="192" y="2291"/>
                  </a:lnTo>
                  <a:lnTo>
                    <a:pt x="200" y="2284"/>
                  </a:lnTo>
                  <a:lnTo>
                    <a:pt x="209" y="2277"/>
                  </a:lnTo>
                  <a:lnTo>
                    <a:pt x="217" y="2272"/>
                  </a:lnTo>
                  <a:lnTo>
                    <a:pt x="234" y="2260"/>
                  </a:lnTo>
                  <a:lnTo>
                    <a:pt x="253" y="2252"/>
                  </a:lnTo>
                  <a:lnTo>
                    <a:pt x="274" y="2244"/>
                  </a:lnTo>
                  <a:lnTo>
                    <a:pt x="294" y="2239"/>
                  </a:lnTo>
                  <a:lnTo>
                    <a:pt x="316" y="2236"/>
                  </a:lnTo>
                  <a:lnTo>
                    <a:pt x="337" y="2235"/>
                  </a:lnTo>
                  <a:lnTo>
                    <a:pt x="359" y="2236"/>
                  </a:lnTo>
                  <a:lnTo>
                    <a:pt x="382" y="2239"/>
                  </a:lnTo>
                  <a:lnTo>
                    <a:pt x="402" y="2244"/>
                  </a:lnTo>
                  <a:lnTo>
                    <a:pt x="422" y="2252"/>
                  </a:lnTo>
                  <a:lnTo>
                    <a:pt x="441" y="2260"/>
                  </a:lnTo>
                  <a:lnTo>
                    <a:pt x="459" y="2272"/>
                  </a:lnTo>
                  <a:lnTo>
                    <a:pt x="468" y="2277"/>
                  </a:lnTo>
                  <a:lnTo>
                    <a:pt x="476" y="2284"/>
                  </a:lnTo>
                  <a:lnTo>
                    <a:pt x="484" y="2291"/>
                  </a:lnTo>
                  <a:lnTo>
                    <a:pt x="491" y="2299"/>
                  </a:lnTo>
                  <a:lnTo>
                    <a:pt x="498" y="2306"/>
                  </a:lnTo>
                  <a:lnTo>
                    <a:pt x="505" y="2314"/>
                  </a:lnTo>
                  <a:lnTo>
                    <a:pt x="511" y="2322"/>
                  </a:lnTo>
                  <a:lnTo>
                    <a:pt x="517" y="2331"/>
                  </a:lnTo>
                  <a:lnTo>
                    <a:pt x="528" y="2349"/>
                  </a:lnTo>
                  <a:lnTo>
                    <a:pt x="538" y="2367"/>
                  </a:lnTo>
                  <a:lnTo>
                    <a:pt x="545" y="2387"/>
                  </a:lnTo>
                  <a:lnTo>
                    <a:pt x="550" y="2408"/>
                  </a:lnTo>
                  <a:lnTo>
                    <a:pt x="553" y="2429"/>
                  </a:lnTo>
                  <a:lnTo>
                    <a:pt x="555" y="2452"/>
                  </a:lnTo>
                  <a:lnTo>
                    <a:pt x="553" y="2474"/>
                  </a:lnTo>
                  <a:lnTo>
                    <a:pt x="550" y="2495"/>
                  </a:lnTo>
                  <a:lnTo>
                    <a:pt x="545" y="2516"/>
                  </a:lnTo>
                  <a:lnTo>
                    <a:pt x="538" y="2536"/>
                  </a:lnTo>
                  <a:lnTo>
                    <a:pt x="528" y="2555"/>
                  </a:lnTo>
                  <a:lnTo>
                    <a:pt x="517" y="2573"/>
                  </a:lnTo>
                  <a:lnTo>
                    <a:pt x="511" y="2582"/>
                  </a:lnTo>
                  <a:lnTo>
                    <a:pt x="505" y="2589"/>
                  </a:lnTo>
                  <a:lnTo>
                    <a:pt x="498" y="2598"/>
                  </a:lnTo>
                  <a:lnTo>
                    <a:pt x="491" y="2605"/>
                  </a:lnTo>
                  <a:lnTo>
                    <a:pt x="484" y="2612"/>
                  </a:lnTo>
                  <a:lnTo>
                    <a:pt x="476" y="2619"/>
                  </a:lnTo>
                  <a:lnTo>
                    <a:pt x="468" y="2625"/>
                  </a:lnTo>
                  <a:lnTo>
                    <a:pt x="459" y="2632"/>
                  </a:lnTo>
                  <a:lnTo>
                    <a:pt x="441" y="2642"/>
                  </a:lnTo>
                  <a:lnTo>
                    <a:pt x="422" y="2651"/>
                  </a:lnTo>
                  <a:lnTo>
                    <a:pt x="402" y="2658"/>
                  </a:lnTo>
                  <a:lnTo>
                    <a:pt x="382" y="2663"/>
                  </a:lnTo>
                  <a:lnTo>
                    <a:pt x="359" y="2667"/>
                  </a:lnTo>
                  <a:lnTo>
                    <a:pt x="337" y="2668"/>
                  </a:lnTo>
                  <a:close/>
                  <a:moveTo>
                    <a:pt x="844" y="2668"/>
                  </a:moveTo>
                  <a:lnTo>
                    <a:pt x="823" y="2667"/>
                  </a:lnTo>
                  <a:lnTo>
                    <a:pt x="802" y="2663"/>
                  </a:lnTo>
                  <a:lnTo>
                    <a:pt x="780" y="2658"/>
                  </a:lnTo>
                  <a:lnTo>
                    <a:pt x="760" y="2651"/>
                  </a:lnTo>
                  <a:lnTo>
                    <a:pt x="742" y="2642"/>
                  </a:lnTo>
                  <a:lnTo>
                    <a:pt x="724" y="2632"/>
                  </a:lnTo>
                  <a:lnTo>
                    <a:pt x="716" y="2625"/>
                  </a:lnTo>
                  <a:lnTo>
                    <a:pt x="707" y="2619"/>
                  </a:lnTo>
                  <a:lnTo>
                    <a:pt x="700" y="2612"/>
                  </a:lnTo>
                  <a:lnTo>
                    <a:pt x="692" y="2605"/>
                  </a:lnTo>
                  <a:lnTo>
                    <a:pt x="685" y="2598"/>
                  </a:lnTo>
                  <a:lnTo>
                    <a:pt x="678" y="2589"/>
                  </a:lnTo>
                  <a:lnTo>
                    <a:pt x="671" y="2582"/>
                  </a:lnTo>
                  <a:lnTo>
                    <a:pt x="666" y="2573"/>
                  </a:lnTo>
                  <a:lnTo>
                    <a:pt x="654" y="2555"/>
                  </a:lnTo>
                  <a:lnTo>
                    <a:pt x="646" y="2536"/>
                  </a:lnTo>
                  <a:lnTo>
                    <a:pt x="638" y="2516"/>
                  </a:lnTo>
                  <a:lnTo>
                    <a:pt x="633" y="2495"/>
                  </a:lnTo>
                  <a:lnTo>
                    <a:pt x="630" y="2474"/>
                  </a:lnTo>
                  <a:lnTo>
                    <a:pt x="629" y="2452"/>
                  </a:lnTo>
                  <a:lnTo>
                    <a:pt x="630" y="2429"/>
                  </a:lnTo>
                  <a:lnTo>
                    <a:pt x="633" y="2408"/>
                  </a:lnTo>
                  <a:lnTo>
                    <a:pt x="638" y="2387"/>
                  </a:lnTo>
                  <a:lnTo>
                    <a:pt x="646" y="2367"/>
                  </a:lnTo>
                  <a:lnTo>
                    <a:pt x="654" y="2349"/>
                  </a:lnTo>
                  <a:lnTo>
                    <a:pt x="666" y="2331"/>
                  </a:lnTo>
                  <a:lnTo>
                    <a:pt x="671" y="2322"/>
                  </a:lnTo>
                  <a:lnTo>
                    <a:pt x="678" y="2314"/>
                  </a:lnTo>
                  <a:lnTo>
                    <a:pt x="685" y="2306"/>
                  </a:lnTo>
                  <a:lnTo>
                    <a:pt x="692" y="2299"/>
                  </a:lnTo>
                  <a:lnTo>
                    <a:pt x="700" y="2291"/>
                  </a:lnTo>
                  <a:lnTo>
                    <a:pt x="707" y="2284"/>
                  </a:lnTo>
                  <a:lnTo>
                    <a:pt x="716" y="2277"/>
                  </a:lnTo>
                  <a:lnTo>
                    <a:pt x="724" y="2272"/>
                  </a:lnTo>
                  <a:lnTo>
                    <a:pt x="742" y="2260"/>
                  </a:lnTo>
                  <a:lnTo>
                    <a:pt x="760" y="2252"/>
                  </a:lnTo>
                  <a:lnTo>
                    <a:pt x="780" y="2244"/>
                  </a:lnTo>
                  <a:lnTo>
                    <a:pt x="802" y="2239"/>
                  </a:lnTo>
                  <a:lnTo>
                    <a:pt x="823" y="2236"/>
                  </a:lnTo>
                  <a:lnTo>
                    <a:pt x="844" y="2235"/>
                  </a:lnTo>
                  <a:lnTo>
                    <a:pt x="866" y="2236"/>
                  </a:lnTo>
                  <a:lnTo>
                    <a:pt x="888" y="2239"/>
                  </a:lnTo>
                  <a:lnTo>
                    <a:pt x="909" y="2244"/>
                  </a:lnTo>
                  <a:lnTo>
                    <a:pt x="929" y="2252"/>
                  </a:lnTo>
                  <a:lnTo>
                    <a:pt x="948" y="2260"/>
                  </a:lnTo>
                  <a:lnTo>
                    <a:pt x="966" y="2272"/>
                  </a:lnTo>
                  <a:lnTo>
                    <a:pt x="973" y="2277"/>
                  </a:lnTo>
                  <a:lnTo>
                    <a:pt x="982" y="2284"/>
                  </a:lnTo>
                  <a:lnTo>
                    <a:pt x="990" y="2291"/>
                  </a:lnTo>
                  <a:lnTo>
                    <a:pt x="998" y="2299"/>
                  </a:lnTo>
                  <a:lnTo>
                    <a:pt x="1004" y="2306"/>
                  </a:lnTo>
                  <a:lnTo>
                    <a:pt x="1011" y="2314"/>
                  </a:lnTo>
                  <a:lnTo>
                    <a:pt x="1018" y="2322"/>
                  </a:lnTo>
                  <a:lnTo>
                    <a:pt x="1024" y="2331"/>
                  </a:lnTo>
                  <a:lnTo>
                    <a:pt x="1035" y="2349"/>
                  </a:lnTo>
                  <a:lnTo>
                    <a:pt x="1043" y="2367"/>
                  </a:lnTo>
                  <a:lnTo>
                    <a:pt x="1051" y="2387"/>
                  </a:lnTo>
                  <a:lnTo>
                    <a:pt x="1056" y="2408"/>
                  </a:lnTo>
                  <a:lnTo>
                    <a:pt x="1059" y="2429"/>
                  </a:lnTo>
                  <a:lnTo>
                    <a:pt x="1060" y="2452"/>
                  </a:lnTo>
                  <a:lnTo>
                    <a:pt x="1059" y="2474"/>
                  </a:lnTo>
                  <a:lnTo>
                    <a:pt x="1056" y="2495"/>
                  </a:lnTo>
                  <a:lnTo>
                    <a:pt x="1051" y="2516"/>
                  </a:lnTo>
                  <a:lnTo>
                    <a:pt x="1043" y="2536"/>
                  </a:lnTo>
                  <a:lnTo>
                    <a:pt x="1035" y="2555"/>
                  </a:lnTo>
                  <a:lnTo>
                    <a:pt x="1024" y="2573"/>
                  </a:lnTo>
                  <a:lnTo>
                    <a:pt x="1018" y="2582"/>
                  </a:lnTo>
                  <a:lnTo>
                    <a:pt x="1011" y="2589"/>
                  </a:lnTo>
                  <a:lnTo>
                    <a:pt x="1004" y="2598"/>
                  </a:lnTo>
                  <a:lnTo>
                    <a:pt x="998" y="2605"/>
                  </a:lnTo>
                  <a:lnTo>
                    <a:pt x="990" y="2612"/>
                  </a:lnTo>
                  <a:lnTo>
                    <a:pt x="982" y="2619"/>
                  </a:lnTo>
                  <a:lnTo>
                    <a:pt x="973" y="2625"/>
                  </a:lnTo>
                  <a:lnTo>
                    <a:pt x="966" y="2632"/>
                  </a:lnTo>
                  <a:lnTo>
                    <a:pt x="948" y="2642"/>
                  </a:lnTo>
                  <a:lnTo>
                    <a:pt x="929" y="2651"/>
                  </a:lnTo>
                  <a:lnTo>
                    <a:pt x="909" y="2658"/>
                  </a:lnTo>
                  <a:lnTo>
                    <a:pt x="888" y="2663"/>
                  </a:lnTo>
                  <a:lnTo>
                    <a:pt x="866" y="2667"/>
                  </a:lnTo>
                  <a:lnTo>
                    <a:pt x="844" y="2668"/>
                  </a:lnTo>
                  <a:close/>
                  <a:moveTo>
                    <a:pt x="1351" y="2668"/>
                  </a:moveTo>
                  <a:lnTo>
                    <a:pt x="1329" y="2667"/>
                  </a:lnTo>
                  <a:lnTo>
                    <a:pt x="1307" y="2663"/>
                  </a:lnTo>
                  <a:lnTo>
                    <a:pt x="1287" y="2658"/>
                  </a:lnTo>
                  <a:lnTo>
                    <a:pt x="1267" y="2651"/>
                  </a:lnTo>
                  <a:lnTo>
                    <a:pt x="1248" y="2642"/>
                  </a:lnTo>
                  <a:lnTo>
                    <a:pt x="1230" y="2632"/>
                  </a:lnTo>
                  <a:lnTo>
                    <a:pt x="1221" y="2625"/>
                  </a:lnTo>
                  <a:lnTo>
                    <a:pt x="1214" y="2619"/>
                  </a:lnTo>
                  <a:lnTo>
                    <a:pt x="1205" y="2612"/>
                  </a:lnTo>
                  <a:lnTo>
                    <a:pt x="1198" y="2605"/>
                  </a:lnTo>
                  <a:lnTo>
                    <a:pt x="1191" y="2598"/>
                  </a:lnTo>
                  <a:lnTo>
                    <a:pt x="1184" y="2589"/>
                  </a:lnTo>
                  <a:lnTo>
                    <a:pt x="1178" y="2582"/>
                  </a:lnTo>
                  <a:lnTo>
                    <a:pt x="1172" y="2573"/>
                  </a:lnTo>
                  <a:lnTo>
                    <a:pt x="1161" y="2555"/>
                  </a:lnTo>
                  <a:lnTo>
                    <a:pt x="1152" y="2536"/>
                  </a:lnTo>
                  <a:lnTo>
                    <a:pt x="1145" y="2516"/>
                  </a:lnTo>
                  <a:lnTo>
                    <a:pt x="1140" y="2495"/>
                  </a:lnTo>
                  <a:lnTo>
                    <a:pt x="1137" y="2474"/>
                  </a:lnTo>
                  <a:lnTo>
                    <a:pt x="1135" y="2452"/>
                  </a:lnTo>
                  <a:lnTo>
                    <a:pt x="1137" y="2429"/>
                  </a:lnTo>
                  <a:lnTo>
                    <a:pt x="1140" y="2408"/>
                  </a:lnTo>
                  <a:lnTo>
                    <a:pt x="1145" y="2387"/>
                  </a:lnTo>
                  <a:lnTo>
                    <a:pt x="1152" y="2367"/>
                  </a:lnTo>
                  <a:lnTo>
                    <a:pt x="1161" y="2349"/>
                  </a:lnTo>
                  <a:lnTo>
                    <a:pt x="1172" y="2331"/>
                  </a:lnTo>
                  <a:lnTo>
                    <a:pt x="1178" y="2322"/>
                  </a:lnTo>
                  <a:lnTo>
                    <a:pt x="1184" y="2314"/>
                  </a:lnTo>
                  <a:lnTo>
                    <a:pt x="1191" y="2306"/>
                  </a:lnTo>
                  <a:lnTo>
                    <a:pt x="1198" y="2299"/>
                  </a:lnTo>
                  <a:lnTo>
                    <a:pt x="1205" y="2291"/>
                  </a:lnTo>
                  <a:lnTo>
                    <a:pt x="1214" y="2284"/>
                  </a:lnTo>
                  <a:lnTo>
                    <a:pt x="1221" y="2277"/>
                  </a:lnTo>
                  <a:lnTo>
                    <a:pt x="1230" y="2272"/>
                  </a:lnTo>
                  <a:lnTo>
                    <a:pt x="1248" y="2260"/>
                  </a:lnTo>
                  <a:lnTo>
                    <a:pt x="1267" y="2252"/>
                  </a:lnTo>
                  <a:lnTo>
                    <a:pt x="1287" y="2244"/>
                  </a:lnTo>
                  <a:lnTo>
                    <a:pt x="1307" y="2239"/>
                  </a:lnTo>
                  <a:lnTo>
                    <a:pt x="1329" y="2236"/>
                  </a:lnTo>
                  <a:lnTo>
                    <a:pt x="1351" y="2235"/>
                  </a:lnTo>
                  <a:lnTo>
                    <a:pt x="1373" y="2236"/>
                  </a:lnTo>
                  <a:lnTo>
                    <a:pt x="1394" y="2239"/>
                  </a:lnTo>
                  <a:lnTo>
                    <a:pt x="1415" y="2244"/>
                  </a:lnTo>
                  <a:lnTo>
                    <a:pt x="1435" y="2252"/>
                  </a:lnTo>
                  <a:lnTo>
                    <a:pt x="1455" y="2260"/>
                  </a:lnTo>
                  <a:lnTo>
                    <a:pt x="1472" y="2272"/>
                  </a:lnTo>
                  <a:lnTo>
                    <a:pt x="1480" y="2277"/>
                  </a:lnTo>
                  <a:lnTo>
                    <a:pt x="1488" y="2284"/>
                  </a:lnTo>
                  <a:lnTo>
                    <a:pt x="1496" y="2291"/>
                  </a:lnTo>
                  <a:lnTo>
                    <a:pt x="1504" y="2299"/>
                  </a:lnTo>
                  <a:lnTo>
                    <a:pt x="1511" y="2306"/>
                  </a:lnTo>
                  <a:lnTo>
                    <a:pt x="1518" y="2314"/>
                  </a:lnTo>
                  <a:lnTo>
                    <a:pt x="1525" y="2322"/>
                  </a:lnTo>
                  <a:lnTo>
                    <a:pt x="1530" y="2331"/>
                  </a:lnTo>
                  <a:lnTo>
                    <a:pt x="1542" y="2349"/>
                  </a:lnTo>
                  <a:lnTo>
                    <a:pt x="1550" y="2367"/>
                  </a:lnTo>
                  <a:lnTo>
                    <a:pt x="1557" y="2387"/>
                  </a:lnTo>
                  <a:lnTo>
                    <a:pt x="1563" y="2408"/>
                  </a:lnTo>
                  <a:lnTo>
                    <a:pt x="1566" y="2429"/>
                  </a:lnTo>
                  <a:lnTo>
                    <a:pt x="1567" y="2452"/>
                  </a:lnTo>
                  <a:lnTo>
                    <a:pt x="1566" y="2474"/>
                  </a:lnTo>
                  <a:lnTo>
                    <a:pt x="1563" y="2495"/>
                  </a:lnTo>
                  <a:lnTo>
                    <a:pt x="1557" y="2516"/>
                  </a:lnTo>
                  <a:lnTo>
                    <a:pt x="1550" y="2536"/>
                  </a:lnTo>
                  <a:lnTo>
                    <a:pt x="1542" y="2555"/>
                  </a:lnTo>
                  <a:lnTo>
                    <a:pt x="1530" y="2573"/>
                  </a:lnTo>
                  <a:lnTo>
                    <a:pt x="1525" y="2582"/>
                  </a:lnTo>
                  <a:lnTo>
                    <a:pt x="1518" y="2589"/>
                  </a:lnTo>
                  <a:lnTo>
                    <a:pt x="1511" y="2598"/>
                  </a:lnTo>
                  <a:lnTo>
                    <a:pt x="1504" y="2605"/>
                  </a:lnTo>
                  <a:lnTo>
                    <a:pt x="1496" y="2612"/>
                  </a:lnTo>
                  <a:lnTo>
                    <a:pt x="1488" y="2619"/>
                  </a:lnTo>
                  <a:lnTo>
                    <a:pt x="1480" y="2625"/>
                  </a:lnTo>
                  <a:lnTo>
                    <a:pt x="1472" y="2632"/>
                  </a:lnTo>
                  <a:lnTo>
                    <a:pt x="1455" y="2642"/>
                  </a:lnTo>
                  <a:lnTo>
                    <a:pt x="1435" y="2651"/>
                  </a:lnTo>
                  <a:lnTo>
                    <a:pt x="1415" y="2658"/>
                  </a:lnTo>
                  <a:lnTo>
                    <a:pt x="1394" y="2663"/>
                  </a:lnTo>
                  <a:lnTo>
                    <a:pt x="1373" y="2667"/>
                  </a:lnTo>
                  <a:lnTo>
                    <a:pt x="1351" y="26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790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5176838" y="2511426"/>
              <a:ext cx="919163" cy="1816100"/>
            </a:xfrm>
            <a:custGeom>
              <a:avLst/>
              <a:gdLst>
                <a:gd name="T0" fmla="*/ 1734 w 1735"/>
                <a:gd name="T1" fmla="*/ 0 h 3431"/>
                <a:gd name="T2" fmla="*/ 1734 w 1735"/>
                <a:gd name="T3" fmla="*/ 0 h 3431"/>
                <a:gd name="T4" fmla="*/ 1733 w 1735"/>
                <a:gd name="T5" fmla="*/ 0 h 3431"/>
                <a:gd name="T6" fmla="*/ 1733 w 1735"/>
                <a:gd name="T7" fmla="*/ 0 h 3431"/>
                <a:gd name="T8" fmla="*/ 1732 w 1735"/>
                <a:gd name="T9" fmla="*/ 0 h 3431"/>
                <a:gd name="T10" fmla="*/ 1731 w 1735"/>
                <a:gd name="T11" fmla="*/ 0 h 3431"/>
                <a:gd name="T12" fmla="*/ 1730 w 1735"/>
                <a:gd name="T13" fmla="*/ 0 h 3431"/>
                <a:gd name="T14" fmla="*/ 1729 w 1735"/>
                <a:gd name="T15" fmla="*/ 0 h 3431"/>
                <a:gd name="T16" fmla="*/ 1510 w 1735"/>
                <a:gd name="T17" fmla="*/ 14 h 3431"/>
                <a:gd name="T18" fmla="*/ 1298 w 1735"/>
                <a:gd name="T19" fmla="*/ 55 h 3431"/>
                <a:gd name="T20" fmla="*/ 1095 w 1735"/>
                <a:gd name="T21" fmla="*/ 121 h 3431"/>
                <a:gd name="T22" fmla="*/ 905 w 1735"/>
                <a:gd name="T23" fmla="*/ 210 h 3431"/>
                <a:gd name="T24" fmla="*/ 728 w 1735"/>
                <a:gd name="T25" fmla="*/ 320 h 3431"/>
                <a:gd name="T26" fmla="*/ 567 w 1735"/>
                <a:gd name="T27" fmla="*/ 451 h 3431"/>
                <a:gd name="T28" fmla="*/ 422 w 1735"/>
                <a:gd name="T29" fmla="*/ 600 h 3431"/>
                <a:gd name="T30" fmla="*/ 296 w 1735"/>
                <a:gd name="T31" fmla="*/ 765 h 3431"/>
                <a:gd name="T32" fmla="*/ 190 w 1735"/>
                <a:gd name="T33" fmla="*/ 945 h 3431"/>
                <a:gd name="T34" fmla="*/ 105 w 1735"/>
                <a:gd name="T35" fmla="*/ 1138 h 3431"/>
                <a:gd name="T36" fmla="*/ 45 w 1735"/>
                <a:gd name="T37" fmla="*/ 1344 h 3431"/>
                <a:gd name="T38" fmla="*/ 10 w 1735"/>
                <a:gd name="T39" fmla="*/ 1558 h 3431"/>
                <a:gd name="T40" fmla="*/ 1 w 1735"/>
                <a:gd name="T41" fmla="*/ 1773 h 3431"/>
                <a:gd name="T42" fmla="*/ 15 w 1735"/>
                <a:gd name="T43" fmla="*/ 1965 h 3431"/>
                <a:gd name="T44" fmla="*/ 50 w 1735"/>
                <a:gd name="T45" fmla="*/ 2150 h 3431"/>
                <a:gd name="T46" fmla="*/ 104 w 1735"/>
                <a:gd name="T47" fmla="*/ 2327 h 3431"/>
                <a:gd name="T48" fmla="*/ 175 w 1735"/>
                <a:gd name="T49" fmla="*/ 2496 h 3431"/>
                <a:gd name="T50" fmla="*/ 263 w 1735"/>
                <a:gd name="T51" fmla="*/ 2655 h 3431"/>
                <a:gd name="T52" fmla="*/ 367 w 1735"/>
                <a:gd name="T53" fmla="*/ 2803 h 3431"/>
                <a:gd name="T54" fmla="*/ 486 w 1735"/>
                <a:gd name="T55" fmla="*/ 2939 h 3431"/>
                <a:gd name="T56" fmla="*/ 617 w 1735"/>
                <a:gd name="T57" fmla="*/ 3063 h 3431"/>
                <a:gd name="T58" fmla="*/ 760 w 1735"/>
                <a:gd name="T59" fmla="*/ 3172 h 3431"/>
                <a:gd name="T60" fmla="*/ 916 w 1735"/>
                <a:gd name="T61" fmla="*/ 3266 h 3431"/>
                <a:gd name="T62" fmla="*/ 1080 w 1735"/>
                <a:gd name="T63" fmla="*/ 3343 h 3431"/>
                <a:gd name="T64" fmla="*/ 1254 w 1735"/>
                <a:gd name="T65" fmla="*/ 3403 h 3431"/>
                <a:gd name="T66" fmla="*/ 1365 w 1735"/>
                <a:gd name="T67" fmla="*/ 1847 h 3431"/>
                <a:gd name="T68" fmla="*/ 1446 w 1735"/>
                <a:gd name="T69" fmla="*/ 1748 h 3431"/>
                <a:gd name="T70" fmla="*/ 1498 w 1735"/>
                <a:gd name="T71" fmla="*/ 1735 h 3431"/>
                <a:gd name="T72" fmla="*/ 1498 w 1735"/>
                <a:gd name="T73" fmla="*/ 1735 h 3431"/>
                <a:gd name="T74" fmla="*/ 1498 w 1735"/>
                <a:gd name="T75" fmla="*/ 1735 h 3431"/>
                <a:gd name="T76" fmla="*/ 1498 w 1735"/>
                <a:gd name="T77" fmla="*/ 1735 h 3431"/>
                <a:gd name="T78" fmla="*/ 1704 w 1735"/>
                <a:gd name="T79" fmla="*/ 1735 h 3431"/>
                <a:gd name="T80" fmla="*/ 1730 w 1735"/>
                <a:gd name="T81" fmla="*/ 1729 h 3431"/>
                <a:gd name="T82" fmla="*/ 1735 w 1735"/>
                <a:gd name="T83" fmla="*/ 0 h 3431"/>
                <a:gd name="T84" fmla="*/ 1314 w 1735"/>
                <a:gd name="T85" fmla="*/ 1414 h 3431"/>
                <a:gd name="T86" fmla="*/ 1253 w 1735"/>
                <a:gd name="T87" fmla="*/ 1375 h 3431"/>
                <a:gd name="T88" fmla="*/ 1219 w 1735"/>
                <a:gd name="T89" fmla="*/ 1335 h 3431"/>
                <a:gd name="T90" fmla="*/ 1183 w 1735"/>
                <a:gd name="T91" fmla="*/ 1236 h 3431"/>
                <a:gd name="T92" fmla="*/ 1199 w 1735"/>
                <a:gd name="T93" fmla="*/ 1130 h 3431"/>
                <a:gd name="T94" fmla="*/ 1238 w 1735"/>
                <a:gd name="T95" fmla="*/ 1068 h 3431"/>
                <a:gd name="T96" fmla="*/ 1277 w 1735"/>
                <a:gd name="T97" fmla="*/ 1034 h 3431"/>
                <a:gd name="T98" fmla="*/ 1376 w 1735"/>
                <a:gd name="T99" fmla="*/ 998 h 3431"/>
                <a:gd name="T100" fmla="*/ 1482 w 1735"/>
                <a:gd name="T101" fmla="*/ 1014 h 3431"/>
                <a:gd name="T102" fmla="*/ 1544 w 1735"/>
                <a:gd name="T103" fmla="*/ 1053 h 3431"/>
                <a:gd name="T104" fmla="*/ 1578 w 1735"/>
                <a:gd name="T105" fmla="*/ 1093 h 3431"/>
                <a:gd name="T106" fmla="*/ 1614 w 1735"/>
                <a:gd name="T107" fmla="*/ 1192 h 3431"/>
                <a:gd name="T108" fmla="*/ 1598 w 1735"/>
                <a:gd name="T109" fmla="*/ 1298 h 3431"/>
                <a:gd name="T110" fmla="*/ 1558 w 1735"/>
                <a:gd name="T111" fmla="*/ 1360 h 3431"/>
                <a:gd name="T112" fmla="*/ 1519 w 1735"/>
                <a:gd name="T113" fmla="*/ 1394 h 3431"/>
                <a:gd name="T114" fmla="*/ 1421 w 1735"/>
                <a:gd name="T115" fmla="*/ 1430 h 3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35" h="3431">
                  <a:moveTo>
                    <a:pt x="1735" y="0"/>
                  </a:move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4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3" y="0"/>
                  </a:lnTo>
                  <a:lnTo>
                    <a:pt x="1732" y="0"/>
                  </a:lnTo>
                  <a:lnTo>
                    <a:pt x="1732" y="0"/>
                  </a:lnTo>
                  <a:lnTo>
                    <a:pt x="1732" y="0"/>
                  </a:lnTo>
                  <a:lnTo>
                    <a:pt x="1732" y="0"/>
                  </a:lnTo>
                  <a:lnTo>
                    <a:pt x="1732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29" y="0"/>
                  </a:lnTo>
                  <a:lnTo>
                    <a:pt x="1685" y="1"/>
                  </a:lnTo>
                  <a:lnTo>
                    <a:pt x="1641" y="2"/>
                  </a:lnTo>
                  <a:lnTo>
                    <a:pt x="1597" y="6"/>
                  </a:lnTo>
                  <a:lnTo>
                    <a:pt x="1553" y="10"/>
                  </a:lnTo>
                  <a:lnTo>
                    <a:pt x="1510" y="14"/>
                  </a:lnTo>
                  <a:lnTo>
                    <a:pt x="1466" y="21"/>
                  </a:lnTo>
                  <a:lnTo>
                    <a:pt x="1424" y="28"/>
                  </a:lnTo>
                  <a:lnTo>
                    <a:pt x="1381" y="35"/>
                  </a:lnTo>
                  <a:lnTo>
                    <a:pt x="1339" y="45"/>
                  </a:lnTo>
                  <a:lnTo>
                    <a:pt x="1298" y="55"/>
                  </a:lnTo>
                  <a:lnTo>
                    <a:pt x="1256" y="66"/>
                  </a:lnTo>
                  <a:lnTo>
                    <a:pt x="1215" y="78"/>
                  </a:lnTo>
                  <a:lnTo>
                    <a:pt x="1175" y="92"/>
                  </a:lnTo>
                  <a:lnTo>
                    <a:pt x="1135" y="106"/>
                  </a:lnTo>
                  <a:lnTo>
                    <a:pt x="1095" y="121"/>
                  </a:lnTo>
                  <a:lnTo>
                    <a:pt x="1057" y="136"/>
                  </a:lnTo>
                  <a:lnTo>
                    <a:pt x="1018" y="154"/>
                  </a:lnTo>
                  <a:lnTo>
                    <a:pt x="980" y="172"/>
                  </a:lnTo>
                  <a:lnTo>
                    <a:pt x="943" y="191"/>
                  </a:lnTo>
                  <a:lnTo>
                    <a:pt x="905" y="210"/>
                  </a:lnTo>
                  <a:lnTo>
                    <a:pt x="869" y="230"/>
                  </a:lnTo>
                  <a:lnTo>
                    <a:pt x="833" y="251"/>
                  </a:lnTo>
                  <a:lnTo>
                    <a:pt x="797" y="274"/>
                  </a:lnTo>
                  <a:lnTo>
                    <a:pt x="763" y="297"/>
                  </a:lnTo>
                  <a:lnTo>
                    <a:pt x="728" y="320"/>
                  </a:lnTo>
                  <a:lnTo>
                    <a:pt x="695" y="345"/>
                  </a:lnTo>
                  <a:lnTo>
                    <a:pt x="662" y="370"/>
                  </a:lnTo>
                  <a:lnTo>
                    <a:pt x="630" y="397"/>
                  </a:lnTo>
                  <a:lnTo>
                    <a:pt x="598" y="424"/>
                  </a:lnTo>
                  <a:lnTo>
                    <a:pt x="567" y="451"/>
                  </a:lnTo>
                  <a:lnTo>
                    <a:pt x="536" y="479"/>
                  </a:lnTo>
                  <a:lnTo>
                    <a:pt x="507" y="509"/>
                  </a:lnTo>
                  <a:lnTo>
                    <a:pt x="478" y="539"/>
                  </a:lnTo>
                  <a:lnTo>
                    <a:pt x="450" y="568"/>
                  </a:lnTo>
                  <a:lnTo>
                    <a:pt x="422" y="600"/>
                  </a:lnTo>
                  <a:lnTo>
                    <a:pt x="395" y="632"/>
                  </a:lnTo>
                  <a:lnTo>
                    <a:pt x="369" y="664"/>
                  </a:lnTo>
                  <a:lnTo>
                    <a:pt x="344" y="697"/>
                  </a:lnTo>
                  <a:lnTo>
                    <a:pt x="319" y="731"/>
                  </a:lnTo>
                  <a:lnTo>
                    <a:pt x="296" y="765"/>
                  </a:lnTo>
                  <a:lnTo>
                    <a:pt x="273" y="800"/>
                  </a:lnTo>
                  <a:lnTo>
                    <a:pt x="250" y="835"/>
                  </a:lnTo>
                  <a:lnTo>
                    <a:pt x="229" y="871"/>
                  </a:lnTo>
                  <a:lnTo>
                    <a:pt x="209" y="909"/>
                  </a:lnTo>
                  <a:lnTo>
                    <a:pt x="190" y="945"/>
                  </a:lnTo>
                  <a:lnTo>
                    <a:pt x="171" y="983"/>
                  </a:lnTo>
                  <a:lnTo>
                    <a:pt x="153" y="1021"/>
                  </a:lnTo>
                  <a:lnTo>
                    <a:pt x="136" y="1060"/>
                  </a:lnTo>
                  <a:lnTo>
                    <a:pt x="120" y="1099"/>
                  </a:lnTo>
                  <a:lnTo>
                    <a:pt x="105" y="1138"/>
                  </a:lnTo>
                  <a:lnTo>
                    <a:pt x="91" y="1179"/>
                  </a:lnTo>
                  <a:lnTo>
                    <a:pt x="79" y="1219"/>
                  </a:lnTo>
                  <a:lnTo>
                    <a:pt x="66" y="1260"/>
                  </a:lnTo>
                  <a:lnTo>
                    <a:pt x="55" y="1301"/>
                  </a:lnTo>
                  <a:lnTo>
                    <a:pt x="45" y="1344"/>
                  </a:lnTo>
                  <a:lnTo>
                    <a:pt x="35" y="1385"/>
                  </a:lnTo>
                  <a:lnTo>
                    <a:pt x="28" y="1428"/>
                  </a:lnTo>
                  <a:lnTo>
                    <a:pt x="20" y="1471"/>
                  </a:lnTo>
                  <a:lnTo>
                    <a:pt x="14" y="1514"/>
                  </a:lnTo>
                  <a:lnTo>
                    <a:pt x="10" y="1558"/>
                  </a:lnTo>
                  <a:lnTo>
                    <a:pt x="5" y="1601"/>
                  </a:lnTo>
                  <a:lnTo>
                    <a:pt x="2" y="1646"/>
                  </a:lnTo>
                  <a:lnTo>
                    <a:pt x="1" y="1690"/>
                  </a:lnTo>
                  <a:lnTo>
                    <a:pt x="0" y="1735"/>
                  </a:lnTo>
                  <a:lnTo>
                    <a:pt x="1" y="1773"/>
                  </a:lnTo>
                  <a:lnTo>
                    <a:pt x="2" y="1813"/>
                  </a:lnTo>
                  <a:lnTo>
                    <a:pt x="4" y="1851"/>
                  </a:lnTo>
                  <a:lnTo>
                    <a:pt x="7" y="1889"/>
                  </a:lnTo>
                  <a:lnTo>
                    <a:pt x="11" y="1928"/>
                  </a:lnTo>
                  <a:lnTo>
                    <a:pt x="15" y="1965"/>
                  </a:lnTo>
                  <a:lnTo>
                    <a:pt x="21" y="2002"/>
                  </a:lnTo>
                  <a:lnTo>
                    <a:pt x="27" y="2039"/>
                  </a:lnTo>
                  <a:lnTo>
                    <a:pt x="34" y="2077"/>
                  </a:lnTo>
                  <a:lnTo>
                    <a:pt x="41" y="2114"/>
                  </a:lnTo>
                  <a:lnTo>
                    <a:pt x="50" y="2150"/>
                  </a:lnTo>
                  <a:lnTo>
                    <a:pt x="59" y="2186"/>
                  </a:lnTo>
                  <a:lnTo>
                    <a:pt x="69" y="2221"/>
                  </a:lnTo>
                  <a:lnTo>
                    <a:pt x="80" y="2257"/>
                  </a:lnTo>
                  <a:lnTo>
                    <a:pt x="91" y="2292"/>
                  </a:lnTo>
                  <a:lnTo>
                    <a:pt x="104" y="2327"/>
                  </a:lnTo>
                  <a:lnTo>
                    <a:pt x="117" y="2362"/>
                  </a:lnTo>
                  <a:lnTo>
                    <a:pt x="130" y="2396"/>
                  </a:lnTo>
                  <a:lnTo>
                    <a:pt x="144" y="2430"/>
                  </a:lnTo>
                  <a:lnTo>
                    <a:pt x="159" y="2463"/>
                  </a:lnTo>
                  <a:lnTo>
                    <a:pt x="175" y="2496"/>
                  </a:lnTo>
                  <a:lnTo>
                    <a:pt x="192" y="2529"/>
                  </a:lnTo>
                  <a:lnTo>
                    <a:pt x="209" y="2561"/>
                  </a:lnTo>
                  <a:lnTo>
                    <a:pt x="226" y="2592"/>
                  </a:lnTo>
                  <a:lnTo>
                    <a:pt x="244" y="2623"/>
                  </a:lnTo>
                  <a:lnTo>
                    <a:pt x="263" y="2655"/>
                  </a:lnTo>
                  <a:lnTo>
                    <a:pt x="283" y="2685"/>
                  </a:lnTo>
                  <a:lnTo>
                    <a:pt x="303" y="2716"/>
                  </a:lnTo>
                  <a:lnTo>
                    <a:pt x="323" y="2745"/>
                  </a:lnTo>
                  <a:lnTo>
                    <a:pt x="345" y="2774"/>
                  </a:lnTo>
                  <a:lnTo>
                    <a:pt x="367" y="2803"/>
                  </a:lnTo>
                  <a:lnTo>
                    <a:pt x="389" y="2831"/>
                  </a:lnTo>
                  <a:lnTo>
                    <a:pt x="412" y="2859"/>
                  </a:lnTo>
                  <a:lnTo>
                    <a:pt x="436" y="2886"/>
                  </a:lnTo>
                  <a:lnTo>
                    <a:pt x="460" y="2913"/>
                  </a:lnTo>
                  <a:lnTo>
                    <a:pt x="486" y="2939"/>
                  </a:lnTo>
                  <a:lnTo>
                    <a:pt x="511" y="2965"/>
                  </a:lnTo>
                  <a:lnTo>
                    <a:pt x="536" y="2990"/>
                  </a:lnTo>
                  <a:lnTo>
                    <a:pt x="563" y="3015"/>
                  </a:lnTo>
                  <a:lnTo>
                    <a:pt x="589" y="3039"/>
                  </a:lnTo>
                  <a:lnTo>
                    <a:pt x="617" y="3063"/>
                  </a:lnTo>
                  <a:lnTo>
                    <a:pt x="645" y="3086"/>
                  </a:lnTo>
                  <a:lnTo>
                    <a:pt x="673" y="3108"/>
                  </a:lnTo>
                  <a:lnTo>
                    <a:pt x="702" y="3130"/>
                  </a:lnTo>
                  <a:lnTo>
                    <a:pt x="730" y="3151"/>
                  </a:lnTo>
                  <a:lnTo>
                    <a:pt x="760" y="3172"/>
                  </a:lnTo>
                  <a:lnTo>
                    <a:pt x="791" y="3191"/>
                  </a:lnTo>
                  <a:lnTo>
                    <a:pt x="822" y="3211"/>
                  </a:lnTo>
                  <a:lnTo>
                    <a:pt x="852" y="3230"/>
                  </a:lnTo>
                  <a:lnTo>
                    <a:pt x="884" y="3248"/>
                  </a:lnTo>
                  <a:lnTo>
                    <a:pt x="916" y="3266"/>
                  </a:lnTo>
                  <a:lnTo>
                    <a:pt x="948" y="3283"/>
                  </a:lnTo>
                  <a:lnTo>
                    <a:pt x="981" y="3299"/>
                  </a:lnTo>
                  <a:lnTo>
                    <a:pt x="1014" y="3314"/>
                  </a:lnTo>
                  <a:lnTo>
                    <a:pt x="1046" y="3328"/>
                  </a:lnTo>
                  <a:lnTo>
                    <a:pt x="1080" y="3343"/>
                  </a:lnTo>
                  <a:lnTo>
                    <a:pt x="1114" y="3356"/>
                  </a:lnTo>
                  <a:lnTo>
                    <a:pt x="1149" y="3369"/>
                  </a:lnTo>
                  <a:lnTo>
                    <a:pt x="1184" y="3382"/>
                  </a:lnTo>
                  <a:lnTo>
                    <a:pt x="1219" y="3392"/>
                  </a:lnTo>
                  <a:lnTo>
                    <a:pt x="1254" y="3403"/>
                  </a:lnTo>
                  <a:lnTo>
                    <a:pt x="1290" y="3412"/>
                  </a:lnTo>
                  <a:lnTo>
                    <a:pt x="1326" y="3422"/>
                  </a:lnTo>
                  <a:lnTo>
                    <a:pt x="1362" y="3431"/>
                  </a:lnTo>
                  <a:lnTo>
                    <a:pt x="1362" y="1873"/>
                  </a:lnTo>
                  <a:lnTo>
                    <a:pt x="1365" y="1847"/>
                  </a:lnTo>
                  <a:lnTo>
                    <a:pt x="1374" y="1821"/>
                  </a:lnTo>
                  <a:lnTo>
                    <a:pt x="1387" y="1798"/>
                  </a:lnTo>
                  <a:lnTo>
                    <a:pt x="1403" y="1778"/>
                  </a:lnTo>
                  <a:lnTo>
                    <a:pt x="1423" y="1761"/>
                  </a:lnTo>
                  <a:lnTo>
                    <a:pt x="1446" y="1748"/>
                  </a:lnTo>
                  <a:lnTo>
                    <a:pt x="1470" y="1739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498" y="1735"/>
                  </a:lnTo>
                  <a:lnTo>
                    <a:pt x="1691" y="1735"/>
                  </a:lnTo>
                  <a:lnTo>
                    <a:pt x="1697" y="1735"/>
                  </a:lnTo>
                  <a:lnTo>
                    <a:pt x="1704" y="1735"/>
                  </a:lnTo>
                  <a:lnTo>
                    <a:pt x="1711" y="1735"/>
                  </a:lnTo>
                  <a:lnTo>
                    <a:pt x="1719" y="1734"/>
                  </a:lnTo>
                  <a:lnTo>
                    <a:pt x="1723" y="1733"/>
                  </a:lnTo>
                  <a:lnTo>
                    <a:pt x="1727" y="1732"/>
                  </a:lnTo>
                  <a:lnTo>
                    <a:pt x="1730" y="1729"/>
                  </a:lnTo>
                  <a:lnTo>
                    <a:pt x="1732" y="1727"/>
                  </a:lnTo>
                  <a:lnTo>
                    <a:pt x="1733" y="1724"/>
                  </a:lnTo>
                  <a:lnTo>
                    <a:pt x="1734" y="1720"/>
                  </a:lnTo>
                  <a:lnTo>
                    <a:pt x="1734" y="1717"/>
                  </a:lnTo>
                  <a:lnTo>
                    <a:pt x="1735" y="0"/>
                  </a:lnTo>
                  <a:close/>
                  <a:moveTo>
                    <a:pt x="1398" y="1431"/>
                  </a:moveTo>
                  <a:lnTo>
                    <a:pt x="1376" y="1430"/>
                  </a:lnTo>
                  <a:lnTo>
                    <a:pt x="1355" y="1427"/>
                  </a:lnTo>
                  <a:lnTo>
                    <a:pt x="1334" y="1421"/>
                  </a:lnTo>
                  <a:lnTo>
                    <a:pt x="1314" y="1414"/>
                  </a:lnTo>
                  <a:lnTo>
                    <a:pt x="1296" y="1404"/>
                  </a:lnTo>
                  <a:lnTo>
                    <a:pt x="1277" y="1394"/>
                  </a:lnTo>
                  <a:lnTo>
                    <a:pt x="1269" y="1387"/>
                  </a:lnTo>
                  <a:lnTo>
                    <a:pt x="1261" y="1381"/>
                  </a:lnTo>
                  <a:lnTo>
                    <a:pt x="1253" y="1375"/>
                  </a:lnTo>
                  <a:lnTo>
                    <a:pt x="1246" y="1367"/>
                  </a:lnTo>
                  <a:lnTo>
                    <a:pt x="1238" y="1360"/>
                  </a:lnTo>
                  <a:lnTo>
                    <a:pt x="1231" y="1352"/>
                  </a:lnTo>
                  <a:lnTo>
                    <a:pt x="1224" y="1344"/>
                  </a:lnTo>
                  <a:lnTo>
                    <a:pt x="1219" y="1335"/>
                  </a:lnTo>
                  <a:lnTo>
                    <a:pt x="1209" y="1317"/>
                  </a:lnTo>
                  <a:lnTo>
                    <a:pt x="1199" y="1298"/>
                  </a:lnTo>
                  <a:lnTo>
                    <a:pt x="1192" y="1279"/>
                  </a:lnTo>
                  <a:lnTo>
                    <a:pt x="1186" y="1258"/>
                  </a:lnTo>
                  <a:lnTo>
                    <a:pt x="1183" y="1236"/>
                  </a:lnTo>
                  <a:lnTo>
                    <a:pt x="1182" y="1214"/>
                  </a:lnTo>
                  <a:lnTo>
                    <a:pt x="1183" y="1192"/>
                  </a:lnTo>
                  <a:lnTo>
                    <a:pt x="1186" y="1170"/>
                  </a:lnTo>
                  <a:lnTo>
                    <a:pt x="1192" y="1149"/>
                  </a:lnTo>
                  <a:lnTo>
                    <a:pt x="1199" y="1130"/>
                  </a:lnTo>
                  <a:lnTo>
                    <a:pt x="1209" y="1111"/>
                  </a:lnTo>
                  <a:lnTo>
                    <a:pt x="1219" y="1093"/>
                  </a:lnTo>
                  <a:lnTo>
                    <a:pt x="1224" y="1084"/>
                  </a:lnTo>
                  <a:lnTo>
                    <a:pt x="1231" y="1076"/>
                  </a:lnTo>
                  <a:lnTo>
                    <a:pt x="1238" y="1068"/>
                  </a:lnTo>
                  <a:lnTo>
                    <a:pt x="1246" y="1061"/>
                  </a:lnTo>
                  <a:lnTo>
                    <a:pt x="1253" y="1053"/>
                  </a:lnTo>
                  <a:lnTo>
                    <a:pt x="1261" y="1047"/>
                  </a:lnTo>
                  <a:lnTo>
                    <a:pt x="1269" y="1041"/>
                  </a:lnTo>
                  <a:lnTo>
                    <a:pt x="1277" y="1034"/>
                  </a:lnTo>
                  <a:lnTo>
                    <a:pt x="1296" y="1024"/>
                  </a:lnTo>
                  <a:lnTo>
                    <a:pt x="1314" y="1014"/>
                  </a:lnTo>
                  <a:lnTo>
                    <a:pt x="1334" y="1007"/>
                  </a:lnTo>
                  <a:lnTo>
                    <a:pt x="1355" y="1001"/>
                  </a:lnTo>
                  <a:lnTo>
                    <a:pt x="1376" y="998"/>
                  </a:lnTo>
                  <a:lnTo>
                    <a:pt x="1398" y="997"/>
                  </a:lnTo>
                  <a:lnTo>
                    <a:pt x="1421" y="998"/>
                  </a:lnTo>
                  <a:lnTo>
                    <a:pt x="1442" y="1001"/>
                  </a:lnTo>
                  <a:lnTo>
                    <a:pt x="1462" y="1007"/>
                  </a:lnTo>
                  <a:lnTo>
                    <a:pt x="1482" y="1014"/>
                  </a:lnTo>
                  <a:lnTo>
                    <a:pt x="1501" y="1024"/>
                  </a:lnTo>
                  <a:lnTo>
                    <a:pt x="1519" y="1034"/>
                  </a:lnTo>
                  <a:lnTo>
                    <a:pt x="1528" y="1041"/>
                  </a:lnTo>
                  <a:lnTo>
                    <a:pt x="1535" y="1047"/>
                  </a:lnTo>
                  <a:lnTo>
                    <a:pt x="1544" y="1053"/>
                  </a:lnTo>
                  <a:lnTo>
                    <a:pt x="1551" y="1061"/>
                  </a:lnTo>
                  <a:lnTo>
                    <a:pt x="1558" y="1068"/>
                  </a:lnTo>
                  <a:lnTo>
                    <a:pt x="1565" y="1076"/>
                  </a:lnTo>
                  <a:lnTo>
                    <a:pt x="1571" y="1084"/>
                  </a:lnTo>
                  <a:lnTo>
                    <a:pt x="1578" y="1093"/>
                  </a:lnTo>
                  <a:lnTo>
                    <a:pt x="1588" y="1111"/>
                  </a:lnTo>
                  <a:lnTo>
                    <a:pt x="1598" y="1130"/>
                  </a:lnTo>
                  <a:lnTo>
                    <a:pt x="1604" y="1149"/>
                  </a:lnTo>
                  <a:lnTo>
                    <a:pt x="1609" y="1170"/>
                  </a:lnTo>
                  <a:lnTo>
                    <a:pt x="1614" y="1192"/>
                  </a:lnTo>
                  <a:lnTo>
                    <a:pt x="1615" y="1214"/>
                  </a:lnTo>
                  <a:lnTo>
                    <a:pt x="1614" y="1236"/>
                  </a:lnTo>
                  <a:lnTo>
                    <a:pt x="1609" y="1258"/>
                  </a:lnTo>
                  <a:lnTo>
                    <a:pt x="1604" y="1279"/>
                  </a:lnTo>
                  <a:lnTo>
                    <a:pt x="1598" y="1298"/>
                  </a:lnTo>
                  <a:lnTo>
                    <a:pt x="1588" y="1317"/>
                  </a:lnTo>
                  <a:lnTo>
                    <a:pt x="1578" y="1335"/>
                  </a:lnTo>
                  <a:lnTo>
                    <a:pt x="1571" y="1344"/>
                  </a:lnTo>
                  <a:lnTo>
                    <a:pt x="1565" y="1352"/>
                  </a:lnTo>
                  <a:lnTo>
                    <a:pt x="1558" y="1360"/>
                  </a:lnTo>
                  <a:lnTo>
                    <a:pt x="1551" y="1367"/>
                  </a:lnTo>
                  <a:lnTo>
                    <a:pt x="1544" y="1375"/>
                  </a:lnTo>
                  <a:lnTo>
                    <a:pt x="1535" y="1381"/>
                  </a:lnTo>
                  <a:lnTo>
                    <a:pt x="1528" y="1387"/>
                  </a:lnTo>
                  <a:lnTo>
                    <a:pt x="1519" y="1394"/>
                  </a:lnTo>
                  <a:lnTo>
                    <a:pt x="1501" y="1404"/>
                  </a:lnTo>
                  <a:lnTo>
                    <a:pt x="1482" y="1414"/>
                  </a:lnTo>
                  <a:lnTo>
                    <a:pt x="1462" y="1421"/>
                  </a:lnTo>
                  <a:lnTo>
                    <a:pt x="1442" y="1427"/>
                  </a:lnTo>
                  <a:lnTo>
                    <a:pt x="1421" y="1430"/>
                  </a:lnTo>
                  <a:lnTo>
                    <a:pt x="1398" y="143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790"/>
            </a:p>
          </p:txBody>
        </p:sp>
      </p:grpSp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275"/>
          <p:cNvGrpSpPr>
            <a:grpSpLocks noChangeAspect="1"/>
          </p:cNvGrpSpPr>
          <p:nvPr userDrawn="1"/>
        </p:nvGrpSpPr>
        <p:grpSpPr bwMode="auto">
          <a:xfrm>
            <a:off x="8885238" y="6308725"/>
            <a:ext cx="2919412" cy="366713"/>
            <a:chOff x="5597" y="3974"/>
            <a:chExt cx="1839" cy="231"/>
          </a:xfrm>
          <a:solidFill>
            <a:srgbClr val="5F19AA"/>
          </a:solidFill>
        </p:grpSpPr>
        <p:sp>
          <p:nvSpPr>
            <p:cNvPr id="8" name="Freeform 276"/>
            <p:cNvSpPr>
              <a:spLocks/>
            </p:cNvSpPr>
            <p:nvPr userDrawn="1"/>
          </p:nvSpPr>
          <p:spPr bwMode="auto">
            <a:xfrm>
              <a:off x="6482" y="4040"/>
              <a:ext cx="115" cy="115"/>
            </a:xfrm>
            <a:custGeom>
              <a:avLst/>
              <a:gdLst>
                <a:gd name="T0" fmla="*/ 177 w 235"/>
                <a:gd name="T1" fmla="*/ 0 h 233"/>
                <a:gd name="T2" fmla="*/ 177 w 235"/>
                <a:gd name="T3" fmla="*/ 0 h 233"/>
                <a:gd name="T4" fmla="*/ 177 w 235"/>
                <a:gd name="T5" fmla="*/ 88 h 233"/>
                <a:gd name="T6" fmla="*/ 58 w 235"/>
                <a:gd name="T7" fmla="*/ 88 h 233"/>
                <a:gd name="T8" fmla="*/ 58 w 235"/>
                <a:gd name="T9" fmla="*/ 0 h 233"/>
                <a:gd name="T10" fmla="*/ 0 w 235"/>
                <a:gd name="T11" fmla="*/ 0 h 233"/>
                <a:gd name="T12" fmla="*/ 0 w 235"/>
                <a:gd name="T13" fmla="*/ 233 h 233"/>
                <a:gd name="T14" fmla="*/ 58 w 235"/>
                <a:gd name="T15" fmla="*/ 233 h 233"/>
                <a:gd name="T16" fmla="*/ 58 w 235"/>
                <a:gd name="T17" fmla="*/ 139 h 233"/>
                <a:gd name="T18" fmla="*/ 177 w 235"/>
                <a:gd name="T19" fmla="*/ 139 h 233"/>
                <a:gd name="T20" fmla="*/ 177 w 235"/>
                <a:gd name="T21" fmla="*/ 233 h 233"/>
                <a:gd name="T22" fmla="*/ 235 w 235"/>
                <a:gd name="T23" fmla="*/ 233 h 233"/>
                <a:gd name="T24" fmla="*/ 235 w 235"/>
                <a:gd name="T25" fmla="*/ 0 h 233"/>
                <a:gd name="T26" fmla="*/ 177 w 235"/>
                <a:gd name="T2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5" h="233">
                  <a:moveTo>
                    <a:pt x="177" y="0"/>
                  </a:moveTo>
                  <a:lnTo>
                    <a:pt x="177" y="0"/>
                  </a:lnTo>
                  <a:lnTo>
                    <a:pt x="177" y="88"/>
                  </a:lnTo>
                  <a:lnTo>
                    <a:pt x="58" y="88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233"/>
                  </a:lnTo>
                  <a:lnTo>
                    <a:pt x="58" y="233"/>
                  </a:lnTo>
                  <a:lnTo>
                    <a:pt x="58" y="139"/>
                  </a:lnTo>
                  <a:lnTo>
                    <a:pt x="177" y="139"/>
                  </a:lnTo>
                  <a:lnTo>
                    <a:pt x="177" y="233"/>
                  </a:lnTo>
                  <a:lnTo>
                    <a:pt x="235" y="233"/>
                  </a:lnTo>
                  <a:lnTo>
                    <a:pt x="235" y="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277"/>
            <p:cNvSpPr>
              <a:spLocks noEditPoints="1"/>
            </p:cNvSpPr>
            <p:nvPr userDrawn="1"/>
          </p:nvSpPr>
          <p:spPr bwMode="auto">
            <a:xfrm>
              <a:off x="6000" y="4037"/>
              <a:ext cx="140" cy="118"/>
            </a:xfrm>
            <a:custGeom>
              <a:avLst/>
              <a:gdLst>
                <a:gd name="T0" fmla="*/ 103 w 287"/>
                <a:gd name="T1" fmla="*/ 142 h 238"/>
                <a:gd name="T2" fmla="*/ 103 w 287"/>
                <a:gd name="T3" fmla="*/ 142 h 238"/>
                <a:gd name="T4" fmla="*/ 139 w 287"/>
                <a:gd name="T5" fmla="*/ 58 h 238"/>
                <a:gd name="T6" fmla="*/ 143 w 287"/>
                <a:gd name="T7" fmla="*/ 54 h 238"/>
                <a:gd name="T8" fmla="*/ 143 w 287"/>
                <a:gd name="T9" fmla="*/ 54 h 238"/>
                <a:gd name="T10" fmla="*/ 148 w 287"/>
                <a:gd name="T11" fmla="*/ 58 h 238"/>
                <a:gd name="T12" fmla="*/ 184 w 287"/>
                <a:gd name="T13" fmla="*/ 142 h 238"/>
                <a:gd name="T14" fmla="*/ 103 w 287"/>
                <a:gd name="T15" fmla="*/ 142 h 238"/>
                <a:gd name="T16" fmla="*/ 191 w 287"/>
                <a:gd name="T17" fmla="*/ 31 h 238"/>
                <a:gd name="T18" fmla="*/ 191 w 287"/>
                <a:gd name="T19" fmla="*/ 31 h 238"/>
                <a:gd name="T20" fmla="*/ 143 w 287"/>
                <a:gd name="T21" fmla="*/ 0 h 238"/>
                <a:gd name="T22" fmla="*/ 143 w 287"/>
                <a:gd name="T23" fmla="*/ 0 h 238"/>
                <a:gd name="T24" fmla="*/ 95 w 287"/>
                <a:gd name="T25" fmla="*/ 31 h 238"/>
                <a:gd name="T26" fmla="*/ 0 w 287"/>
                <a:gd name="T27" fmla="*/ 238 h 238"/>
                <a:gd name="T28" fmla="*/ 62 w 287"/>
                <a:gd name="T29" fmla="*/ 238 h 238"/>
                <a:gd name="T30" fmla="*/ 83 w 287"/>
                <a:gd name="T31" fmla="*/ 189 h 238"/>
                <a:gd name="T32" fmla="*/ 204 w 287"/>
                <a:gd name="T33" fmla="*/ 189 h 238"/>
                <a:gd name="T34" fmla="*/ 225 w 287"/>
                <a:gd name="T35" fmla="*/ 238 h 238"/>
                <a:gd name="T36" fmla="*/ 287 w 287"/>
                <a:gd name="T37" fmla="*/ 238 h 238"/>
                <a:gd name="T38" fmla="*/ 191 w 287"/>
                <a:gd name="T39" fmla="*/ 3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7" h="238">
                  <a:moveTo>
                    <a:pt x="103" y="142"/>
                  </a:moveTo>
                  <a:lnTo>
                    <a:pt x="103" y="142"/>
                  </a:lnTo>
                  <a:lnTo>
                    <a:pt x="139" y="58"/>
                  </a:lnTo>
                  <a:cubicBezTo>
                    <a:pt x="140" y="55"/>
                    <a:pt x="142" y="54"/>
                    <a:pt x="143" y="54"/>
                  </a:cubicBezTo>
                  <a:lnTo>
                    <a:pt x="143" y="54"/>
                  </a:lnTo>
                  <a:cubicBezTo>
                    <a:pt x="145" y="54"/>
                    <a:pt x="147" y="55"/>
                    <a:pt x="148" y="58"/>
                  </a:cubicBezTo>
                  <a:lnTo>
                    <a:pt x="184" y="142"/>
                  </a:lnTo>
                  <a:lnTo>
                    <a:pt x="103" y="142"/>
                  </a:lnTo>
                  <a:close/>
                  <a:moveTo>
                    <a:pt x="191" y="31"/>
                  </a:moveTo>
                  <a:lnTo>
                    <a:pt x="191" y="31"/>
                  </a:lnTo>
                  <a:cubicBezTo>
                    <a:pt x="181" y="10"/>
                    <a:pt x="162" y="0"/>
                    <a:pt x="143" y="0"/>
                  </a:cubicBezTo>
                  <a:lnTo>
                    <a:pt x="143" y="0"/>
                  </a:lnTo>
                  <a:cubicBezTo>
                    <a:pt x="124" y="0"/>
                    <a:pt x="105" y="10"/>
                    <a:pt x="95" y="31"/>
                  </a:cubicBezTo>
                  <a:lnTo>
                    <a:pt x="0" y="238"/>
                  </a:lnTo>
                  <a:lnTo>
                    <a:pt x="62" y="238"/>
                  </a:lnTo>
                  <a:lnTo>
                    <a:pt x="83" y="189"/>
                  </a:lnTo>
                  <a:lnTo>
                    <a:pt x="204" y="189"/>
                  </a:lnTo>
                  <a:lnTo>
                    <a:pt x="225" y="238"/>
                  </a:lnTo>
                  <a:lnTo>
                    <a:pt x="287" y="238"/>
                  </a:lnTo>
                  <a:lnTo>
                    <a:pt x="191" y="3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278"/>
            <p:cNvSpPr>
              <a:spLocks/>
            </p:cNvSpPr>
            <p:nvPr userDrawn="1"/>
          </p:nvSpPr>
          <p:spPr bwMode="auto">
            <a:xfrm>
              <a:off x="5597" y="4019"/>
              <a:ext cx="182" cy="137"/>
            </a:xfrm>
            <a:custGeom>
              <a:avLst/>
              <a:gdLst>
                <a:gd name="T0" fmla="*/ 319 w 371"/>
                <a:gd name="T1" fmla="*/ 0 h 277"/>
                <a:gd name="T2" fmla="*/ 319 w 371"/>
                <a:gd name="T3" fmla="*/ 0 h 277"/>
                <a:gd name="T4" fmla="*/ 261 w 371"/>
                <a:gd name="T5" fmla="*/ 44 h 277"/>
                <a:gd name="T6" fmla="*/ 185 w 371"/>
                <a:gd name="T7" fmla="*/ 219 h 277"/>
                <a:gd name="T8" fmla="*/ 109 w 371"/>
                <a:gd name="T9" fmla="*/ 44 h 277"/>
                <a:gd name="T10" fmla="*/ 51 w 371"/>
                <a:gd name="T11" fmla="*/ 0 h 277"/>
                <a:gd name="T12" fmla="*/ 0 w 371"/>
                <a:gd name="T13" fmla="*/ 58 h 277"/>
                <a:gd name="T14" fmla="*/ 0 w 371"/>
                <a:gd name="T15" fmla="*/ 275 h 277"/>
                <a:gd name="T16" fmla="*/ 58 w 371"/>
                <a:gd name="T17" fmla="*/ 275 h 277"/>
                <a:gd name="T18" fmla="*/ 58 w 371"/>
                <a:gd name="T19" fmla="*/ 64 h 277"/>
                <a:gd name="T20" fmla="*/ 134 w 371"/>
                <a:gd name="T21" fmla="*/ 238 h 277"/>
                <a:gd name="T22" fmla="*/ 185 w 371"/>
                <a:gd name="T23" fmla="*/ 277 h 277"/>
                <a:gd name="T24" fmla="*/ 185 w 371"/>
                <a:gd name="T25" fmla="*/ 277 h 277"/>
                <a:gd name="T26" fmla="*/ 236 w 371"/>
                <a:gd name="T27" fmla="*/ 238 h 277"/>
                <a:gd name="T28" fmla="*/ 313 w 371"/>
                <a:gd name="T29" fmla="*/ 64 h 277"/>
                <a:gd name="T30" fmla="*/ 313 w 371"/>
                <a:gd name="T31" fmla="*/ 275 h 277"/>
                <a:gd name="T32" fmla="*/ 371 w 371"/>
                <a:gd name="T33" fmla="*/ 275 h 277"/>
                <a:gd name="T34" fmla="*/ 371 w 371"/>
                <a:gd name="T35" fmla="*/ 58 h 277"/>
                <a:gd name="T36" fmla="*/ 319 w 371"/>
                <a:gd name="T3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1" h="277">
                  <a:moveTo>
                    <a:pt x="319" y="0"/>
                  </a:moveTo>
                  <a:lnTo>
                    <a:pt x="319" y="0"/>
                  </a:lnTo>
                  <a:cubicBezTo>
                    <a:pt x="292" y="0"/>
                    <a:pt x="274" y="14"/>
                    <a:pt x="261" y="44"/>
                  </a:cubicBezTo>
                  <a:lnTo>
                    <a:pt x="185" y="219"/>
                  </a:lnTo>
                  <a:lnTo>
                    <a:pt x="109" y="44"/>
                  </a:lnTo>
                  <a:cubicBezTo>
                    <a:pt x="96" y="14"/>
                    <a:pt x="79" y="0"/>
                    <a:pt x="51" y="0"/>
                  </a:cubicBezTo>
                  <a:cubicBezTo>
                    <a:pt x="26" y="0"/>
                    <a:pt x="0" y="18"/>
                    <a:pt x="0" y="58"/>
                  </a:cubicBezTo>
                  <a:lnTo>
                    <a:pt x="0" y="275"/>
                  </a:lnTo>
                  <a:lnTo>
                    <a:pt x="58" y="275"/>
                  </a:lnTo>
                  <a:lnTo>
                    <a:pt x="58" y="64"/>
                  </a:lnTo>
                  <a:lnTo>
                    <a:pt x="134" y="238"/>
                  </a:lnTo>
                  <a:cubicBezTo>
                    <a:pt x="145" y="262"/>
                    <a:pt x="161" y="277"/>
                    <a:pt x="185" y="277"/>
                  </a:cubicBezTo>
                  <a:lnTo>
                    <a:pt x="185" y="277"/>
                  </a:lnTo>
                  <a:cubicBezTo>
                    <a:pt x="209" y="277"/>
                    <a:pt x="226" y="262"/>
                    <a:pt x="236" y="238"/>
                  </a:cubicBezTo>
                  <a:lnTo>
                    <a:pt x="313" y="64"/>
                  </a:lnTo>
                  <a:lnTo>
                    <a:pt x="313" y="275"/>
                  </a:lnTo>
                  <a:lnTo>
                    <a:pt x="371" y="275"/>
                  </a:lnTo>
                  <a:lnTo>
                    <a:pt x="371" y="58"/>
                  </a:lnTo>
                  <a:cubicBezTo>
                    <a:pt x="371" y="18"/>
                    <a:pt x="345" y="0"/>
                    <a:pt x="31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279"/>
            <p:cNvSpPr>
              <a:spLocks/>
            </p:cNvSpPr>
            <p:nvPr userDrawn="1"/>
          </p:nvSpPr>
          <p:spPr bwMode="auto">
            <a:xfrm>
              <a:off x="5798" y="4040"/>
              <a:ext cx="101" cy="115"/>
            </a:xfrm>
            <a:custGeom>
              <a:avLst/>
              <a:gdLst>
                <a:gd name="T0" fmla="*/ 63 w 207"/>
                <a:gd name="T1" fmla="*/ 184 h 233"/>
                <a:gd name="T2" fmla="*/ 63 w 207"/>
                <a:gd name="T3" fmla="*/ 184 h 233"/>
                <a:gd name="T4" fmla="*/ 58 w 207"/>
                <a:gd name="T5" fmla="*/ 179 h 233"/>
                <a:gd name="T6" fmla="*/ 58 w 207"/>
                <a:gd name="T7" fmla="*/ 137 h 233"/>
                <a:gd name="T8" fmla="*/ 204 w 207"/>
                <a:gd name="T9" fmla="*/ 137 h 233"/>
                <a:gd name="T10" fmla="*/ 204 w 207"/>
                <a:gd name="T11" fmla="*/ 90 h 233"/>
                <a:gd name="T12" fmla="*/ 58 w 207"/>
                <a:gd name="T13" fmla="*/ 90 h 233"/>
                <a:gd name="T14" fmla="*/ 58 w 207"/>
                <a:gd name="T15" fmla="*/ 54 h 233"/>
                <a:gd name="T16" fmla="*/ 63 w 207"/>
                <a:gd name="T17" fmla="*/ 49 h 233"/>
                <a:gd name="T18" fmla="*/ 207 w 207"/>
                <a:gd name="T19" fmla="*/ 49 h 233"/>
                <a:gd name="T20" fmla="*/ 207 w 207"/>
                <a:gd name="T21" fmla="*/ 0 h 233"/>
                <a:gd name="T22" fmla="*/ 34 w 207"/>
                <a:gd name="T23" fmla="*/ 0 h 233"/>
                <a:gd name="T24" fmla="*/ 0 w 207"/>
                <a:gd name="T25" fmla="*/ 35 h 233"/>
                <a:gd name="T26" fmla="*/ 0 w 207"/>
                <a:gd name="T27" fmla="*/ 198 h 233"/>
                <a:gd name="T28" fmla="*/ 34 w 207"/>
                <a:gd name="T29" fmla="*/ 233 h 233"/>
                <a:gd name="T30" fmla="*/ 207 w 207"/>
                <a:gd name="T31" fmla="*/ 233 h 233"/>
                <a:gd name="T32" fmla="*/ 207 w 207"/>
                <a:gd name="T33" fmla="*/ 184 h 233"/>
                <a:gd name="T34" fmla="*/ 63 w 207"/>
                <a:gd name="T35" fmla="*/ 18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7" h="233">
                  <a:moveTo>
                    <a:pt x="63" y="184"/>
                  </a:moveTo>
                  <a:lnTo>
                    <a:pt x="63" y="184"/>
                  </a:lnTo>
                  <a:cubicBezTo>
                    <a:pt x="60" y="184"/>
                    <a:pt x="58" y="181"/>
                    <a:pt x="58" y="179"/>
                  </a:cubicBezTo>
                  <a:lnTo>
                    <a:pt x="58" y="137"/>
                  </a:lnTo>
                  <a:lnTo>
                    <a:pt x="204" y="137"/>
                  </a:lnTo>
                  <a:lnTo>
                    <a:pt x="204" y="90"/>
                  </a:lnTo>
                  <a:lnTo>
                    <a:pt x="58" y="90"/>
                  </a:lnTo>
                  <a:lnTo>
                    <a:pt x="58" y="54"/>
                  </a:lnTo>
                  <a:cubicBezTo>
                    <a:pt x="58" y="52"/>
                    <a:pt x="60" y="49"/>
                    <a:pt x="63" y="49"/>
                  </a:cubicBezTo>
                  <a:lnTo>
                    <a:pt x="207" y="49"/>
                  </a:lnTo>
                  <a:lnTo>
                    <a:pt x="207" y="0"/>
                  </a:lnTo>
                  <a:lnTo>
                    <a:pt x="34" y="0"/>
                  </a:lnTo>
                  <a:cubicBezTo>
                    <a:pt x="14" y="0"/>
                    <a:pt x="0" y="17"/>
                    <a:pt x="0" y="35"/>
                  </a:cubicBezTo>
                  <a:lnTo>
                    <a:pt x="0" y="198"/>
                  </a:lnTo>
                  <a:cubicBezTo>
                    <a:pt x="0" y="216"/>
                    <a:pt x="14" y="233"/>
                    <a:pt x="34" y="233"/>
                  </a:cubicBezTo>
                  <a:lnTo>
                    <a:pt x="207" y="233"/>
                  </a:lnTo>
                  <a:lnTo>
                    <a:pt x="207" y="184"/>
                  </a:lnTo>
                  <a:lnTo>
                    <a:pt x="63" y="18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280"/>
            <p:cNvSpPr>
              <a:spLocks/>
            </p:cNvSpPr>
            <p:nvPr userDrawn="1"/>
          </p:nvSpPr>
          <p:spPr bwMode="auto">
            <a:xfrm>
              <a:off x="5919" y="4040"/>
              <a:ext cx="102" cy="115"/>
            </a:xfrm>
            <a:custGeom>
              <a:avLst/>
              <a:gdLst>
                <a:gd name="T0" fmla="*/ 58 w 207"/>
                <a:gd name="T1" fmla="*/ 233 h 233"/>
                <a:gd name="T2" fmla="*/ 58 w 207"/>
                <a:gd name="T3" fmla="*/ 233 h 233"/>
                <a:gd name="T4" fmla="*/ 58 w 207"/>
                <a:gd name="T5" fmla="*/ 54 h 233"/>
                <a:gd name="T6" fmla="*/ 63 w 207"/>
                <a:gd name="T7" fmla="*/ 49 h 233"/>
                <a:gd name="T8" fmla="*/ 207 w 207"/>
                <a:gd name="T9" fmla="*/ 49 h 233"/>
                <a:gd name="T10" fmla="*/ 207 w 207"/>
                <a:gd name="T11" fmla="*/ 0 h 233"/>
                <a:gd name="T12" fmla="*/ 34 w 207"/>
                <a:gd name="T13" fmla="*/ 0 h 233"/>
                <a:gd name="T14" fmla="*/ 0 w 207"/>
                <a:gd name="T15" fmla="*/ 35 h 233"/>
                <a:gd name="T16" fmla="*/ 0 w 207"/>
                <a:gd name="T17" fmla="*/ 233 h 233"/>
                <a:gd name="T18" fmla="*/ 58 w 207"/>
                <a:gd name="T1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33">
                  <a:moveTo>
                    <a:pt x="58" y="233"/>
                  </a:moveTo>
                  <a:lnTo>
                    <a:pt x="58" y="233"/>
                  </a:lnTo>
                  <a:lnTo>
                    <a:pt x="58" y="54"/>
                  </a:lnTo>
                  <a:cubicBezTo>
                    <a:pt x="58" y="52"/>
                    <a:pt x="60" y="49"/>
                    <a:pt x="63" y="49"/>
                  </a:cubicBezTo>
                  <a:lnTo>
                    <a:pt x="207" y="49"/>
                  </a:lnTo>
                  <a:lnTo>
                    <a:pt x="207" y="0"/>
                  </a:lnTo>
                  <a:lnTo>
                    <a:pt x="34" y="0"/>
                  </a:lnTo>
                  <a:cubicBezTo>
                    <a:pt x="14" y="0"/>
                    <a:pt x="0" y="17"/>
                    <a:pt x="0" y="35"/>
                  </a:cubicBezTo>
                  <a:lnTo>
                    <a:pt x="0" y="233"/>
                  </a:lnTo>
                  <a:lnTo>
                    <a:pt x="58" y="23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281"/>
            <p:cNvSpPr>
              <a:spLocks noEditPoints="1"/>
            </p:cNvSpPr>
            <p:nvPr userDrawn="1"/>
          </p:nvSpPr>
          <p:spPr bwMode="auto">
            <a:xfrm>
              <a:off x="6333" y="4038"/>
              <a:ext cx="130" cy="118"/>
            </a:xfrm>
            <a:custGeom>
              <a:avLst/>
              <a:gdLst>
                <a:gd name="T0" fmla="*/ 143 w 267"/>
                <a:gd name="T1" fmla="*/ 190 h 238"/>
                <a:gd name="T2" fmla="*/ 143 w 267"/>
                <a:gd name="T3" fmla="*/ 190 h 238"/>
                <a:gd name="T4" fmla="*/ 124 w 267"/>
                <a:gd name="T5" fmla="*/ 190 h 238"/>
                <a:gd name="T6" fmla="*/ 57 w 267"/>
                <a:gd name="T7" fmla="*/ 119 h 238"/>
                <a:gd name="T8" fmla="*/ 57 w 267"/>
                <a:gd name="T9" fmla="*/ 119 h 238"/>
                <a:gd name="T10" fmla="*/ 124 w 267"/>
                <a:gd name="T11" fmla="*/ 49 h 238"/>
                <a:gd name="T12" fmla="*/ 143 w 267"/>
                <a:gd name="T13" fmla="*/ 49 h 238"/>
                <a:gd name="T14" fmla="*/ 210 w 267"/>
                <a:gd name="T15" fmla="*/ 119 h 238"/>
                <a:gd name="T16" fmla="*/ 210 w 267"/>
                <a:gd name="T17" fmla="*/ 119 h 238"/>
                <a:gd name="T18" fmla="*/ 143 w 267"/>
                <a:gd name="T19" fmla="*/ 190 h 238"/>
                <a:gd name="T20" fmla="*/ 267 w 267"/>
                <a:gd name="T21" fmla="*/ 119 h 238"/>
                <a:gd name="T22" fmla="*/ 267 w 267"/>
                <a:gd name="T23" fmla="*/ 119 h 238"/>
                <a:gd name="T24" fmla="*/ 144 w 267"/>
                <a:gd name="T25" fmla="*/ 0 h 238"/>
                <a:gd name="T26" fmla="*/ 124 w 267"/>
                <a:gd name="T27" fmla="*/ 0 h 238"/>
                <a:gd name="T28" fmla="*/ 0 w 267"/>
                <a:gd name="T29" fmla="*/ 119 h 238"/>
                <a:gd name="T30" fmla="*/ 0 w 267"/>
                <a:gd name="T31" fmla="*/ 119 h 238"/>
                <a:gd name="T32" fmla="*/ 124 w 267"/>
                <a:gd name="T33" fmla="*/ 238 h 238"/>
                <a:gd name="T34" fmla="*/ 143 w 267"/>
                <a:gd name="T35" fmla="*/ 238 h 238"/>
                <a:gd name="T36" fmla="*/ 267 w 267"/>
                <a:gd name="T37" fmla="*/ 119 h 238"/>
                <a:gd name="T38" fmla="*/ 267 w 267"/>
                <a:gd name="T39" fmla="*/ 11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238">
                  <a:moveTo>
                    <a:pt x="143" y="190"/>
                  </a:moveTo>
                  <a:lnTo>
                    <a:pt x="143" y="190"/>
                  </a:lnTo>
                  <a:lnTo>
                    <a:pt x="124" y="190"/>
                  </a:lnTo>
                  <a:cubicBezTo>
                    <a:pt x="76" y="190"/>
                    <a:pt x="57" y="168"/>
                    <a:pt x="57" y="119"/>
                  </a:cubicBezTo>
                  <a:lnTo>
                    <a:pt x="57" y="119"/>
                  </a:lnTo>
                  <a:cubicBezTo>
                    <a:pt x="57" y="72"/>
                    <a:pt x="73" y="49"/>
                    <a:pt x="124" y="49"/>
                  </a:cubicBezTo>
                  <a:lnTo>
                    <a:pt x="143" y="49"/>
                  </a:lnTo>
                  <a:cubicBezTo>
                    <a:pt x="193" y="49"/>
                    <a:pt x="210" y="72"/>
                    <a:pt x="210" y="119"/>
                  </a:cubicBezTo>
                  <a:lnTo>
                    <a:pt x="210" y="119"/>
                  </a:lnTo>
                  <a:cubicBezTo>
                    <a:pt x="210" y="168"/>
                    <a:pt x="191" y="190"/>
                    <a:pt x="143" y="190"/>
                  </a:cubicBezTo>
                  <a:close/>
                  <a:moveTo>
                    <a:pt x="267" y="119"/>
                  </a:moveTo>
                  <a:lnTo>
                    <a:pt x="267" y="119"/>
                  </a:lnTo>
                  <a:cubicBezTo>
                    <a:pt x="267" y="38"/>
                    <a:pt x="232" y="0"/>
                    <a:pt x="144" y="0"/>
                  </a:cubicBezTo>
                  <a:lnTo>
                    <a:pt x="124" y="0"/>
                  </a:lnTo>
                  <a:cubicBezTo>
                    <a:pt x="35" y="0"/>
                    <a:pt x="0" y="38"/>
                    <a:pt x="0" y="119"/>
                  </a:cubicBezTo>
                  <a:lnTo>
                    <a:pt x="0" y="119"/>
                  </a:lnTo>
                  <a:cubicBezTo>
                    <a:pt x="0" y="199"/>
                    <a:pt x="36" y="238"/>
                    <a:pt x="124" y="238"/>
                  </a:cubicBezTo>
                  <a:lnTo>
                    <a:pt x="143" y="238"/>
                  </a:lnTo>
                  <a:cubicBezTo>
                    <a:pt x="232" y="238"/>
                    <a:pt x="267" y="199"/>
                    <a:pt x="267" y="119"/>
                  </a:cubicBezTo>
                  <a:lnTo>
                    <a:pt x="267" y="11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282"/>
            <p:cNvSpPr>
              <a:spLocks noEditPoints="1"/>
            </p:cNvSpPr>
            <p:nvPr userDrawn="1"/>
          </p:nvSpPr>
          <p:spPr bwMode="auto">
            <a:xfrm>
              <a:off x="6137" y="4021"/>
              <a:ext cx="175" cy="134"/>
            </a:xfrm>
            <a:custGeom>
              <a:avLst/>
              <a:gdLst>
                <a:gd name="T0" fmla="*/ 297 w 357"/>
                <a:gd name="T1" fmla="*/ 153 h 270"/>
                <a:gd name="T2" fmla="*/ 297 w 357"/>
                <a:gd name="T3" fmla="*/ 153 h 270"/>
                <a:gd name="T4" fmla="*/ 235 w 357"/>
                <a:gd name="T5" fmla="*/ 191 h 270"/>
                <a:gd name="T6" fmla="*/ 208 w 357"/>
                <a:gd name="T7" fmla="*/ 191 h 270"/>
                <a:gd name="T8" fmla="*/ 208 w 357"/>
                <a:gd name="T9" fmla="*/ 49 h 270"/>
                <a:gd name="T10" fmla="*/ 244 w 357"/>
                <a:gd name="T11" fmla="*/ 49 h 270"/>
                <a:gd name="T12" fmla="*/ 300 w 357"/>
                <a:gd name="T13" fmla="*/ 120 h 270"/>
                <a:gd name="T14" fmla="*/ 297 w 357"/>
                <a:gd name="T15" fmla="*/ 153 h 270"/>
                <a:gd name="T16" fmla="*/ 150 w 357"/>
                <a:gd name="T17" fmla="*/ 191 h 270"/>
                <a:gd name="T18" fmla="*/ 150 w 357"/>
                <a:gd name="T19" fmla="*/ 191 h 270"/>
                <a:gd name="T20" fmla="*/ 123 w 357"/>
                <a:gd name="T21" fmla="*/ 191 h 270"/>
                <a:gd name="T22" fmla="*/ 60 w 357"/>
                <a:gd name="T23" fmla="*/ 153 h 270"/>
                <a:gd name="T24" fmla="*/ 57 w 357"/>
                <a:gd name="T25" fmla="*/ 120 h 270"/>
                <a:gd name="T26" fmla="*/ 114 w 357"/>
                <a:gd name="T27" fmla="*/ 49 h 270"/>
                <a:gd name="T28" fmla="*/ 150 w 357"/>
                <a:gd name="T29" fmla="*/ 49 h 270"/>
                <a:gd name="T30" fmla="*/ 150 w 357"/>
                <a:gd name="T31" fmla="*/ 191 h 270"/>
                <a:gd name="T32" fmla="*/ 236 w 357"/>
                <a:gd name="T33" fmla="*/ 0 h 270"/>
                <a:gd name="T34" fmla="*/ 236 w 357"/>
                <a:gd name="T35" fmla="*/ 0 h 270"/>
                <a:gd name="T36" fmla="*/ 121 w 357"/>
                <a:gd name="T37" fmla="*/ 0 h 270"/>
                <a:gd name="T38" fmla="*/ 0 w 357"/>
                <a:gd name="T39" fmla="*/ 120 h 270"/>
                <a:gd name="T40" fmla="*/ 3 w 357"/>
                <a:gd name="T41" fmla="*/ 153 h 270"/>
                <a:gd name="T42" fmla="*/ 124 w 357"/>
                <a:gd name="T43" fmla="*/ 240 h 270"/>
                <a:gd name="T44" fmla="*/ 150 w 357"/>
                <a:gd name="T45" fmla="*/ 240 h 270"/>
                <a:gd name="T46" fmla="*/ 150 w 357"/>
                <a:gd name="T47" fmla="*/ 270 h 270"/>
                <a:gd name="T48" fmla="*/ 208 w 357"/>
                <a:gd name="T49" fmla="*/ 270 h 270"/>
                <a:gd name="T50" fmla="*/ 208 w 357"/>
                <a:gd name="T51" fmla="*/ 240 h 270"/>
                <a:gd name="T52" fmla="*/ 233 w 357"/>
                <a:gd name="T53" fmla="*/ 240 h 270"/>
                <a:gd name="T54" fmla="*/ 355 w 357"/>
                <a:gd name="T55" fmla="*/ 153 h 270"/>
                <a:gd name="T56" fmla="*/ 357 w 357"/>
                <a:gd name="T57" fmla="*/ 120 h 270"/>
                <a:gd name="T58" fmla="*/ 236 w 357"/>
                <a:gd name="T59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7" h="270">
                  <a:moveTo>
                    <a:pt x="297" y="153"/>
                  </a:moveTo>
                  <a:lnTo>
                    <a:pt x="297" y="153"/>
                  </a:lnTo>
                  <a:cubicBezTo>
                    <a:pt x="288" y="176"/>
                    <a:pt x="274" y="191"/>
                    <a:pt x="235" y="191"/>
                  </a:cubicBezTo>
                  <a:lnTo>
                    <a:pt x="208" y="191"/>
                  </a:lnTo>
                  <a:lnTo>
                    <a:pt x="208" y="49"/>
                  </a:lnTo>
                  <a:lnTo>
                    <a:pt x="244" y="49"/>
                  </a:lnTo>
                  <a:cubicBezTo>
                    <a:pt x="277" y="49"/>
                    <a:pt x="300" y="70"/>
                    <a:pt x="300" y="120"/>
                  </a:cubicBezTo>
                  <a:cubicBezTo>
                    <a:pt x="300" y="133"/>
                    <a:pt x="300" y="144"/>
                    <a:pt x="297" y="153"/>
                  </a:cubicBezTo>
                  <a:close/>
                  <a:moveTo>
                    <a:pt x="150" y="191"/>
                  </a:moveTo>
                  <a:lnTo>
                    <a:pt x="150" y="191"/>
                  </a:lnTo>
                  <a:lnTo>
                    <a:pt x="123" y="191"/>
                  </a:lnTo>
                  <a:cubicBezTo>
                    <a:pt x="83" y="191"/>
                    <a:pt x="69" y="176"/>
                    <a:pt x="60" y="153"/>
                  </a:cubicBezTo>
                  <a:cubicBezTo>
                    <a:pt x="57" y="144"/>
                    <a:pt x="57" y="133"/>
                    <a:pt x="57" y="120"/>
                  </a:cubicBezTo>
                  <a:cubicBezTo>
                    <a:pt x="57" y="70"/>
                    <a:pt x="80" y="49"/>
                    <a:pt x="114" y="49"/>
                  </a:cubicBezTo>
                  <a:lnTo>
                    <a:pt x="150" y="49"/>
                  </a:lnTo>
                  <a:lnTo>
                    <a:pt x="150" y="191"/>
                  </a:lnTo>
                  <a:close/>
                  <a:moveTo>
                    <a:pt x="236" y="0"/>
                  </a:moveTo>
                  <a:lnTo>
                    <a:pt x="236" y="0"/>
                  </a:lnTo>
                  <a:lnTo>
                    <a:pt x="121" y="0"/>
                  </a:lnTo>
                  <a:cubicBezTo>
                    <a:pt x="35" y="0"/>
                    <a:pt x="0" y="44"/>
                    <a:pt x="0" y="120"/>
                  </a:cubicBezTo>
                  <a:cubicBezTo>
                    <a:pt x="0" y="132"/>
                    <a:pt x="1" y="143"/>
                    <a:pt x="3" y="153"/>
                  </a:cubicBezTo>
                  <a:cubicBezTo>
                    <a:pt x="12" y="207"/>
                    <a:pt x="43" y="240"/>
                    <a:pt x="124" y="240"/>
                  </a:cubicBezTo>
                  <a:lnTo>
                    <a:pt x="150" y="240"/>
                  </a:lnTo>
                  <a:lnTo>
                    <a:pt x="150" y="270"/>
                  </a:lnTo>
                  <a:lnTo>
                    <a:pt x="208" y="270"/>
                  </a:lnTo>
                  <a:lnTo>
                    <a:pt x="208" y="240"/>
                  </a:lnTo>
                  <a:lnTo>
                    <a:pt x="233" y="240"/>
                  </a:lnTo>
                  <a:cubicBezTo>
                    <a:pt x="314" y="240"/>
                    <a:pt x="346" y="207"/>
                    <a:pt x="355" y="153"/>
                  </a:cubicBezTo>
                  <a:cubicBezTo>
                    <a:pt x="356" y="143"/>
                    <a:pt x="357" y="132"/>
                    <a:pt x="357" y="120"/>
                  </a:cubicBezTo>
                  <a:cubicBezTo>
                    <a:pt x="357" y="44"/>
                    <a:pt x="323" y="0"/>
                    <a:pt x="2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283"/>
            <p:cNvSpPr>
              <a:spLocks/>
            </p:cNvSpPr>
            <p:nvPr userDrawn="1"/>
          </p:nvSpPr>
          <p:spPr bwMode="auto">
            <a:xfrm>
              <a:off x="6710" y="3974"/>
              <a:ext cx="13" cy="231"/>
            </a:xfrm>
            <a:custGeom>
              <a:avLst/>
              <a:gdLst>
                <a:gd name="T0" fmla="*/ 27 w 27"/>
                <a:gd name="T1" fmla="*/ 469 h 469"/>
                <a:gd name="T2" fmla="*/ 27 w 27"/>
                <a:gd name="T3" fmla="*/ 469 h 469"/>
                <a:gd name="T4" fmla="*/ 0 w 27"/>
                <a:gd name="T5" fmla="*/ 469 h 469"/>
                <a:gd name="T6" fmla="*/ 0 w 27"/>
                <a:gd name="T7" fmla="*/ 0 h 469"/>
                <a:gd name="T8" fmla="*/ 27 w 27"/>
                <a:gd name="T9" fmla="*/ 0 h 469"/>
                <a:gd name="T10" fmla="*/ 27 w 27"/>
                <a:gd name="T11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69">
                  <a:moveTo>
                    <a:pt x="27" y="469"/>
                  </a:moveTo>
                  <a:lnTo>
                    <a:pt x="27" y="469"/>
                  </a:lnTo>
                  <a:lnTo>
                    <a:pt x="0" y="469"/>
                  </a:lnTo>
                  <a:lnTo>
                    <a:pt x="0" y="0"/>
                  </a:lnTo>
                  <a:lnTo>
                    <a:pt x="27" y="0"/>
                  </a:lnTo>
                  <a:lnTo>
                    <a:pt x="27" y="4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84"/>
            <p:cNvSpPr>
              <a:spLocks noEditPoints="1"/>
            </p:cNvSpPr>
            <p:nvPr userDrawn="1"/>
          </p:nvSpPr>
          <p:spPr bwMode="auto">
            <a:xfrm>
              <a:off x="6826" y="4003"/>
              <a:ext cx="46" cy="67"/>
            </a:xfrm>
            <a:custGeom>
              <a:avLst/>
              <a:gdLst>
                <a:gd name="T0" fmla="*/ 80 w 94"/>
                <a:gd name="T1" fmla="*/ 97 h 136"/>
                <a:gd name="T2" fmla="*/ 80 w 94"/>
                <a:gd name="T3" fmla="*/ 97 h 136"/>
                <a:gd name="T4" fmla="*/ 72 w 94"/>
                <a:gd name="T5" fmla="*/ 79 h 136"/>
                <a:gd name="T6" fmla="*/ 52 w 94"/>
                <a:gd name="T7" fmla="*/ 72 h 136"/>
                <a:gd name="T8" fmla="*/ 14 w 94"/>
                <a:gd name="T9" fmla="*/ 72 h 136"/>
                <a:gd name="T10" fmla="*/ 14 w 94"/>
                <a:gd name="T11" fmla="*/ 123 h 136"/>
                <a:gd name="T12" fmla="*/ 52 w 94"/>
                <a:gd name="T13" fmla="*/ 123 h 136"/>
                <a:gd name="T14" fmla="*/ 63 w 94"/>
                <a:gd name="T15" fmla="*/ 122 h 136"/>
                <a:gd name="T16" fmla="*/ 72 w 94"/>
                <a:gd name="T17" fmla="*/ 117 h 136"/>
                <a:gd name="T18" fmla="*/ 78 w 94"/>
                <a:gd name="T19" fmla="*/ 109 h 136"/>
                <a:gd name="T20" fmla="*/ 80 w 94"/>
                <a:gd name="T21" fmla="*/ 97 h 136"/>
                <a:gd name="T22" fmla="*/ 94 w 94"/>
                <a:gd name="T23" fmla="*/ 97 h 136"/>
                <a:gd name="T24" fmla="*/ 94 w 94"/>
                <a:gd name="T25" fmla="*/ 97 h 136"/>
                <a:gd name="T26" fmla="*/ 91 w 94"/>
                <a:gd name="T27" fmla="*/ 113 h 136"/>
                <a:gd name="T28" fmla="*/ 83 w 94"/>
                <a:gd name="T29" fmla="*/ 125 h 136"/>
                <a:gd name="T30" fmla="*/ 71 w 94"/>
                <a:gd name="T31" fmla="*/ 133 h 136"/>
                <a:gd name="T32" fmla="*/ 54 w 94"/>
                <a:gd name="T33" fmla="*/ 136 h 136"/>
                <a:gd name="T34" fmla="*/ 0 w 94"/>
                <a:gd name="T35" fmla="*/ 136 h 136"/>
                <a:gd name="T36" fmla="*/ 0 w 94"/>
                <a:gd name="T37" fmla="*/ 0 h 136"/>
                <a:gd name="T38" fmla="*/ 81 w 94"/>
                <a:gd name="T39" fmla="*/ 0 h 136"/>
                <a:gd name="T40" fmla="*/ 81 w 94"/>
                <a:gd name="T41" fmla="*/ 13 h 136"/>
                <a:gd name="T42" fmla="*/ 14 w 94"/>
                <a:gd name="T43" fmla="*/ 13 h 136"/>
                <a:gd name="T44" fmla="*/ 14 w 94"/>
                <a:gd name="T45" fmla="*/ 59 h 136"/>
                <a:gd name="T46" fmla="*/ 55 w 94"/>
                <a:gd name="T47" fmla="*/ 59 h 136"/>
                <a:gd name="T48" fmla="*/ 72 w 94"/>
                <a:gd name="T49" fmla="*/ 62 h 136"/>
                <a:gd name="T50" fmla="*/ 84 w 94"/>
                <a:gd name="T51" fmla="*/ 71 h 136"/>
                <a:gd name="T52" fmla="*/ 91 w 94"/>
                <a:gd name="T53" fmla="*/ 83 h 136"/>
                <a:gd name="T54" fmla="*/ 94 w 94"/>
                <a:gd name="T55" fmla="*/ 9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136">
                  <a:moveTo>
                    <a:pt x="80" y="97"/>
                  </a:moveTo>
                  <a:lnTo>
                    <a:pt x="80" y="97"/>
                  </a:lnTo>
                  <a:cubicBezTo>
                    <a:pt x="80" y="89"/>
                    <a:pt x="77" y="83"/>
                    <a:pt x="72" y="79"/>
                  </a:cubicBezTo>
                  <a:cubicBezTo>
                    <a:pt x="67" y="74"/>
                    <a:pt x="60" y="72"/>
                    <a:pt x="52" y="72"/>
                  </a:cubicBezTo>
                  <a:lnTo>
                    <a:pt x="14" y="72"/>
                  </a:lnTo>
                  <a:lnTo>
                    <a:pt x="14" y="123"/>
                  </a:lnTo>
                  <a:lnTo>
                    <a:pt x="52" y="123"/>
                  </a:lnTo>
                  <a:cubicBezTo>
                    <a:pt x="56" y="123"/>
                    <a:pt x="60" y="123"/>
                    <a:pt x="63" y="122"/>
                  </a:cubicBezTo>
                  <a:cubicBezTo>
                    <a:pt x="66" y="121"/>
                    <a:pt x="69" y="119"/>
                    <a:pt x="72" y="117"/>
                  </a:cubicBezTo>
                  <a:cubicBezTo>
                    <a:pt x="74" y="115"/>
                    <a:pt x="76" y="112"/>
                    <a:pt x="78" y="109"/>
                  </a:cubicBezTo>
                  <a:cubicBezTo>
                    <a:pt x="79" y="105"/>
                    <a:pt x="80" y="102"/>
                    <a:pt x="80" y="97"/>
                  </a:cubicBezTo>
                  <a:close/>
                  <a:moveTo>
                    <a:pt x="94" y="97"/>
                  </a:moveTo>
                  <a:lnTo>
                    <a:pt x="94" y="97"/>
                  </a:lnTo>
                  <a:cubicBezTo>
                    <a:pt x="94" y="103"/>
                    <a:pt x="93" y="108"/>
                    <a:pt x="91" y="113"/>
                  </a:cubicBezTo>
                  <a:cubicBezTo>
                    <a:pt x="89" y="117"/>
                    <a:pt x="87" y="121"/>
                    <a:pt x="83" y="125"/>
                  </a:cubicBezTo>
                  <a:cubicBezTo>
                    <a:pt x="80" y="128"/>
                    <a:pt x="76" y="131"/>
                    <a:pt x="71" y="133"/>
                  </a:cubicBezTo>
                  <a:cubicBezTo>
                    <a:pt x="66" y="135"/>
                    <a:pt x="60" y="136"/>
                    <a:pt x="54" y="136"/>
                  </a:cubicBezTo>
                  <a:lnTo>
                    <a:pt x="0" y="136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13"/>
                  </a:lnTo>
                  <a:lnTo>
                    <a:pt x="14" y="13"/>
                  </a:lnTo>
                  <a:lnTo>
                    <a:pt x="14" y="59"/>
                  </a:lnTo>
                  <a:lnTo>
                    <a:pt x="55" y="59"/>
                  </a:lnTo>
                  <a:cubicBezTo>
                    <a:pt x="61" y="59"/>
                    <a:pt x="67" y="60"/>
                    <a:pt x="72" y="62"/>
                  </a:cubicBezTo>
                  <a:cubicBezTo>
                    <a:pt x="77" y="65"/>
                    <a:pt x="81" y="68"/>
                    <a:pt x="84" y="71"/>
                  </a:cubicBezTo>
                  <a:cubicBezTo>
                    <a:pt x="87" y="75"/>
                    <a:pt x="90" y="79"/>
                    <a:pt x="91" y="83"/>
                  </a:cubicBezTo>
                  <a:cubicBezTo>
                    <a:pt x="93" y="88"/>
                    <a:pt x="94" y="93"/>
                    <a:pt x="94" y="9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85"/>
            <p:cNvSpPr>
              <a:spLocks/>
            </p:cNvSpPr>
            <p:nvPr userDrawn="1"/>
          </p:nvSpPr>
          <p:spPr bwMode="auto">
            <a:xfrm>
              <a:off x="6880" y="4022"/>
              <a:ext cx="38" cy="48"/>
            </a:xfrm>
            <a:custGeom>
              <a:avLst/>
              <a:gdLst>
                <a:gd name="T0" fmla="*/ 13 w 78"/>
                <a:gd name="T1" fmla="*/ 77 h 97"/>
                <a:gd name="T2" fmla="*/ 13 w 78"/>
                <a:gd name="T3" fmla="*/ 77 h 97"/>
                <a:gd name="T4" fmla="*/ 18 w 78"/>
                <a:gd name="T5" fmla="*/ 70 h 97"/>
                <a:gd name="T6" fmla="*/ 24 w 78"/>
                <a:gd name="T7" fmla="*/ 62 h 97"/>
                <a:gd name="T8" fmla="*/ 29 w 78"/>
                <a:gd name="T9" fmla="*/ 53 h 97"/>
                <a:gd name="T10" fmla="*/ 34 w 78"/>
                <a:gd name="T11" fmla="*/ 47 h 97"/>
                <a:gd name="T12" fmla="*/ 66 w 78"/>
                <a:gd name="T13" fmla="*/ 0 h 97"/>
                <a:gd name="T14" fmla="*/ 78 w 78"/>
                <a:gd name="T15" fmla="*/ 0 h 97"/>
                <a:gd name="T16" fmla="*/ 78 w 78"/>
                <a:gd name="T17" fmla="*/ 97 h 97"/>
                <a:gd name="T18" fmla="*/ 66 w 78"/>
                <a:gd name="T19" fmla="*/ 97 h 97"/>
                <a:gd name="T20" fmla="*/ 66 w 78"/>
                <a:gd name="T21" fmla="*/ 20 h 97"/>
                <a:gd name="T22" fmla="*/ 65 w 78"/>
                <a:gd name="T23" fmla="*/ 20 h 97"/>
                <a:gd name="T24" fmla="*/ 60 w 78"/>
                <a:gd name="T25" fmla="*/ 27 h 97"/>
                <a:gd name="T26" fmla="*/ 55 w 78"/>
                <a:gd name="T27" fmla="*/ 35 h 97"/>
                <a:gd name="T28" fmla="*/ 49 w 78"/>
                <a:gd name="T29" fmla="*/ 44 h 97"/>
                <a:gd name="T30" fmla="*/ 44 w 78"/>
                <a:gd name="T31" fmla="*/ 50 h 97"/>
                <a:gd name="T32" fmla="*/ 40 w 78"/>
                <a:gd name="T33" fmla="*/ 56 h 97"/>
                <a:gd name="T34" fmla="*/ 35 w 78"/>
                <a:gd name="T35" fmla="*/ 64 h 97"/>
                <a:gd name="T36" fmla="*/ 28 w 78"/>
                <a:gd name="T37" fmla="*/ 74 h 97"/>
                <a:gd name="T38" fmla="*/ 22 w 78"/>
                <a:gd name="T39" fmla="*/ 83 h 97"/>
                <a:gd name="T40" fmla="*/ 16 w 78"/>
                <a:gd name="T41" fmla="*/ 92 h 97"/>
                <a:gd name="T42" fmla="*/ 12 w 78"/>
                <a:gd name="T43" fmla="*/ 97 h 97"/>
                <a:gd name="T44" fmla="*/ 0 w 78"/>
                <a:gd name="T45" fmla="*/ 97 h 97"/>
                <a:gd name="T46" fmla="*/ 0 w 78"/>
                <a:gd name="T47" fmla="*/ 0 h 97"/>
                <a:gd name="T48" fmla="*/ 13 w 78"/>
                <a:gd name="T49" fmla="*/ 0 h 97"/>
                <a:gd name="T50" fmla="*/ 13 w 78"/>
                <a:gd name="T51" fmla="*/ 77 h 97"/>
                <a:gd name="T52" fmla="*/ 13 w 78"/>
                <a:gd name="T53" fmla="*/ 7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8" h="97">
                  <a:moveTo>
                    <a:pt x="13" y="77"/>
                  </a:moveTo>
                  <a:lnTo>
                    <a:pt x="13" y="77"/>
                  </a:lnTo>
                  <a:cubicBezTo>
                    <a:pt x="14" y="75"/>
                    <a:pt x="16" y="73"/>
                    <a:pt x="18" y="70"/>
                  </a:cubicBezTo>
                  <a:cubicBezTo>
                    <a:pt x="20" y="68"/>
                    <a:pt x="22" y="65"/>
                    <a:pt x="24" y="62"/>
                  </a:cubicBezTo>
                  <a:cubicBezTo>
                    <a:pt x="26" y="59"/>
                    <a:pt x="28" y="56"/>
                    <a:pt x="29" y="53"/>
                  </a:cubicBezTo>
                  <a:cubicBezTo>
                    <a:pt x="31" y="51"/>
                    <a:pt x="33" y="48"/>
                    <a:pt x="34" y="47"/>
                  </a:cubicBezTo>
                  <a:lnTo>
                    <a:pt x="66" y="0"/>
                  </a:lnTo>
                  <a:lnTo>
                    <a:pt x="78" y="0"/>
                  </a:lnTo>
                  <a:lnTo>
                    <a:pt x="78" y="97"/>
                  </a:lnTo>
                  <a:lnTo>
                    <a:pt x="66" y="97"/>
                  </a:lnTo>
                  <a:lnTo>
                    <a:pt x="66" y="20"/>
                  </a:lnTo>
                  <a:lnTo>
                    <a:pt x="65" y="20"/>
                  </a:lnTo>
                  <a:cubicBezTo>
                    <a:pt x="64" y="22"/>
                    <a:pt x="62" y="24"/>
                    <a:pt x="60" y="27"/>
                  </a:cubicBezTo>
                  <a:cubicBezTo>
                    <a:pt x="59" y="29"/>
                    <a:pt x="57" y="32"/>
                    <a:pt x="55" y="35"/>
                  </a:cubicBezTo>
                  <a:cubicBezTo>
                    <a:pt x="53" y="38"/>
                    <a:pt x="51" y="41"/>
                    <a:pt x="49" y="44"/>
                  </a:cubicBezTo>
                  <a:cubicBezTo>
                    <a:pt x="47" y="47"/>
                    <a:pt x="45" y="49"/>
                    <a:pt x="44" y="50"/>
                  </a:cubicBezTo>
                  <a:cubicBezTo>
                    <a:pt x="44" y="51"/>
                    <a:pt x="42" y="53"/>
                    <a:pt x="40" y="56"/>
                  </a:cubicBezTo>
                  <a:cubicBezTo>
                    <a:pt x="39" y="58"/>
                    <a:pt x="37" y="61"/>
                    <a:pt x="35" y="64"/>
                  </a:cubicBezTo>
                  <a:cubicBezTo>
                    <a:pt x="33" y="67"/>
                    <a:pt x="31" y="70"/>
                    <a:pt x="28" y="74"/>
                  </a:cubicBezTo>
                  <a:cubicBezTo>
                    <a:pt x="26" y="77"/>
                    <a:pt x="24" y="80"/>
                    <a:pt x="22" y="83"/>
                  </a:cubicBezTo>
                  <a:cubicBezTo>
                    <a:pt x="20" y="86"/>
                    <a:pt x="18" y="89"/>
                    <a:pt x="16" y="92"/>
                  </a:cubicBezTo>
                  <a:cubicBezTo>
                    <a:pt x="14" y="94"/>
                    <a:pt x="13" y="96"/>
                    <a:pt x="12" y="97"/>
                  </a:cubicBezTo>
                  <a:lnTo>
                    <a:pt x="0" y="9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77"/>
                  </a:lnTo>
                  <a:lnTo>
                    <a:pt x="13" y="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286"/>
            <p:cNvSpPr>
              <a:spLocks/>
            </p:cNvSpPr>
            <p:nvPr userDrawn="1"/>
          </p:nvSpPr>
          <p:spPr bwMode="auto">
            <a:xfrm>
              <a:off x="6924" y="4021"/>
              <a:ext cx="35" cy="49"/>
            </a:xfrm>
            <a:custGeom>
              <a:avLst/>
              <a:gdLst>
                <a:gd name="T0" fmla="*/ 8 w 72"/>
                <a:gd name="T1" fmla="*/ 80 h 100"/>
                <a:gd name="T2" fmla="*/ 8 w 72"/>
                <a:gd name="T3" fmla="*/ 80 h 100"/>
                <a:gd name="T4" fmla="*/ 20 w 72"/>
                <a:gd name="T5" fmla="*/ 86 h 100"/>
                <a:gd name="T6" fmla="*/ 34 w 72"/>
                <a:gd name="T7" fmla="*/ 89 h 100"/>
                <a:gd name="T8" fmla="*/ 52 w 72"/>
                <a:gd name="T9" fmla="*/ 83 h 100"/>
                <a:gd name="T10" fmla="*/ 59 w 72"/>
                <a:gd name="T11" fmla="*/ 71 h 100"/>
                <a:gd name="T12" fmla="*/ 53 w 72"/>
                <a:gd name="T13" fmla="*/ 59 h 100"/>
                <a:gd name="T14" fmla="*/ 39 w 72"/>
                <a:gd name="T15" fmla="*/ 54 h 100"/>
                <a:gd name="T16" fmla="*/ 26 w 72"/>
                <a:gd name="T17" fmla="*/ 54 h 100"/>
                <a:gd name="T18" fmla="*/ 26 w 72"/>
                <a:gd name="T19" fmla="*/ 44 h 100"/>
                <a:gd name="T20" fmla="*/ 40 w 72"/>
                <a:gd name="T21" fmla="*/ 44 h 100"/>
                <a:gd name="T22" fmla="*/ 52 w 72"/>
                <a:gd name="T23" fmla="*/ 39 h 100"/>
                <a:gd name="T24" fmla="*/ 58 w 72"/>
                <a:gd name="T25" fmla="*/ 28 h 100"/>
                <a:gd name="T26" fmla="*/ 56 w 72"/>
                <a:gd name="T27" fmla="*/ 21 h 100"/>
                <a:gd name="T28" fmla="*/ 51 w 72"/>
                <a:gd name="T29" fmla="*/ 16 h 100"/>
                <a:gd name="T30" fmla="*/ 44 w 72"/>
                <a:gd name="T31" fmla="*/ 13 h 100"/>
                <a:gd name="T32" fmla="*/ 37 w 72"/>
                <a:gd name="T33" fmla="*/ 12 h 100"/>
                <a:gd name="T34" fmla="*/ 24 w 72"/>
                <a:gd name="T35" fmla="*/ 14 h 100"/>
                <a:gd name="T36" fmla="*/ 12 w 72"/>
                <a:gd name="T37" fmla="*/ 20 h 100"/>
                <a:gd name="T38" fmla="*/ 11 w 72"/>
                <a:gd name="T39" fmla="*/ 19 h 100"/>
                <a:gd name="T40" fmla="*/ 8 w 72"/>
                <a:gd name="T41" fmla="*/ 16 h 100"/>
                <a:gd name="T42" fmla="*/ 6 w 72"/>
                <a:gd name="T43" fmla="*/ 13 h 100"/>
                <a:gd name="T44" fmla="*/ 4 w 72"/>
                <a:gd name="T45" fmla="*/ 11 h 100"/>
                <a:gd name="T46" fmla="*/ 20 w 72"/>
                <a:gd name="T47" fmla="*/ 3 h 100"/>
                <a:gd name="T48" fmla="*/ 38 w 72"/>
                <a:gd name="T49" fmla="*/ 0 h 100"/>
                <a:gd name="T50" fmla="*/ 62 w 72"/>
                <a:gd name="T51" fmla="*/ 8 h 100"/>
                <a:gd name="T52" fmla="*/ 71 w 72"/>
                <a:gd name="T53" fmla="*/ 27 h 100"/>
                <a:gd name="T54" fmla="*/ 70 w 72"/>
                <a:gd name="T55" fmla="*/ 32 h 100"/>
                <a:gd name="T56" fmla="*/ 68 w 72"/>
                <a:gd name="T57" fmla="*/ 39 h 100"/>
                <a:gd name="T58" fmla="*/ 63 w 72"/>
                <a:gd name="T59" fmla="*/ 44 h 100"/>
                <a:gd name="T60" fmla="*/ 56 w 72"/>
                <a:gd name="T61" fmla="*/ 48 h 100"/>
                <a:gd name="T62" fmla="*/ 64 w 72"/>
                <a:gd name="T63" fmla="*/ 53 h 100"/>
                <a:gd name="T64" fmla="*/ 69 w 72"/>
                <a:gd name="T65" fmla="*/ 59 h 100"/>
                <a:gd name="T66" fmla="*/ 71 w 72"/>
                <a:gd name="T67" fmla="*/ 65 h 100"/>
                <a:gd name="T68" fmla="*/ 72 w 72"/>
                <a:gd name="T69" fmla="*/ 71 h 100"/>
                <a:gd name="T70" fmla="*/ 62 w 72"/>
                <a:gd name="T71" fmla="*/ 92 h 100"/>
                <a:gd name="T72" fmla="*/ 35 w 72"/>
                <a:gd name="T73" fmla="*/ 100 h 100"/>
                <a:gd name="T74" fmla="*/ 0 w 72"/>
                <a:gd name="T75" fmla="*/ 89 h 100"/>
                <a:gd name="T76" fmla="*/ 8 w 72"/>
                <a:gd name="T77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100">
                  <a:moveTo>
                    <a:pt x="8" y="80"/>
                  </a:moveTo>
                  <a:lnTo>
                    <a:pt x="8" y="80"/>
                  </a:lnTo>
                  <a:cubicBezTo>
                    <a:pt x="12" y="83"/>
                    <a:pt x="16" y="85"/>
                    <a:pt x="20" y="86"/>
                  </a:cubicBezTo>
                  <a:cubicBezTo>
                    <a:pt x="25" y="88"/>
                    <a:pt x="29" y="89"/>
                    <a:pt x="34" y="89"/>
                  </a:cubicBezTo>
                  <a:cubicBezTo>
                    <a:pt x="42" y="89"/>
                    <a:pt x="48" y="87"/>
                    <a:pt x="52" y="83"/>
                  </a:cubicBezTo>
                  <a:cubicBezTo>
                    <a:pt x="57" y="80"/>
                    <a:pt x="59" y="76"/>
                    <a:pt x="59" y="71"/>
                  </a:cubicBezTo>
                  <a:cubicBezTo>
                    <a:pt x="59" y="66"/>
                    <a:pt x="57" y="61"/>
                    <a:pt x="53" y="59"/>
                  </a:cubicBezTo>
                  <a:cubicBezTo>
                    <a:pt x="49" y="56"/>
                    <a:pt x="45" y="54"/>
                    <a:pt x="39" y="54"/>
                  </a:cubicBezTo>
                  <a:lnTo>
                    <a:pt x="26" y="54"/>
                  </a:lnTo>
                  <a:lnTo>
                    <a:pt x="26" y="44"/>
                  </a:lnTo>
                  <a:lnTo>
                    <a:pt x="40" y="44"/>
                  </a:lnTo>
                  <a:cubicBezTo>
                    <a:pt x="44" y="44"/>
                    <a:pt x="48" y="42"/>
                    <a:pt x="52" y="39"/>
                  </a:cubicBezTo>
                  <a:cubicBezTo>
                    <a:pt x="56" y="37"/>
                    <a:pt x="58" y="33"/>
                    <a:pt x="58" y="28"/>
                  </a:cubicBezTo>
                  <a:cubicBezTo>
                    <a:pt x="58" y="25"/>
                    <a:pt x="57" y="23"/>
                    <a:pt x="56" y="21"/>
                  </a:cubicBezTo>
                  <a:cubicBezTo>
                    <a:pt x="55" y="19"/>
                    <a:pt x="53" y="17"/>
                    <a:pt x="51" y="16"/>
                  </a:cubicBezTo>
                  <a:cubicBezTo>
                    <a:pt x="49" y="15"/>
                    <a:pt x="47" y="14"/>
                    <a:pt x="44" y="13"/>
                  </a:cubicBezTo>
                  <a:cubicBezTo>
                    <a:pt x="42" y="13"/>
                    <a:pt x="39" y="12"/>
                    <a:pt x="37" y="12"/>
                  </a:cubicBezTo>
                  <a:cubicBezTo>
                    <a:pt x="32" y="12"/>
                    <a:pt x="28" y="13"/>
                    <a:pt x="24" y="14"/>
                  </a:cubicBezTo>
                  <a:cubicBezTo>
                    <a:pt x="19" y="16"/>
                    <a:pt x="16" y="18"/>
                    <a:pt x="12" y="20"/>
                  </a:cubicBezTo>
                  <a:cubicBezTo>
                    <a:pt x="12" y="20"/>
                    <a:pt x="11" y="20"/>
                    <a:pt x="11" y="19"/>
                  </a:cubicBezTo>
                  <a:cubicBezTo>
                    <a:pt x="10" y="18"/>
                    <a:pt x="9" y="17"/>
                    <a:pt x="8" y="16"/>
                  </a:cubicBezTo>
                  <a:cubicBezTo>
                    <a:pt x="7" y="15"/>
                    <a:pt x="6" y="14"/>
                    <a:pt x="6" y="13"/>
                  </a:cubicBezTo>
                  <a:cubicBezTo>
                    <a:pt x="5" y="12"/>
                    <a:pt x="4" y="12"/>
                    <a:pt x="4" y="11"/>
                  </a:cubicBezTo>
                  <a:cubicBezTo>
                    <a:pt x="9" y="7"/>
                    <a:pt x="14" y="5"/>
                    <a:pt x="20" y="3"/>
                  </a:cubicBezTo>
                  <a:cubicBezTo>
                    <a:pt x="26" y="1"/>
                    <a:pt x="32" y="0"/>
                    <a:pt x="38" y="0"/>
                  </a:cubicBezTo>
                  <a:cubicBezTo>
                    <a:pt x="48" y="0"/>
                    <a:pt x="56" y="3"/>
                    <a:pt x="62" y="8"/>
                  </a:cubicBezTo>
                  <a:cubicBezTo>
                    <a:pt x="68" y="13"/>
                    <a:pt x="71" y="19"/>
                    <a:pt x="71" y="27"/>
                  </a:cubicBezTo>
                  <a:cubicBezTo>
                    <a:pt x="71" y="28"/>
                    <a:pt x="70" y="30"/>
                    <a:pt x="70" y="32"/>
                  </a:cubicBezTo>
                  <a:cubicBezTo>
                    <a:pt x="69" y="35"/>
                    <a:pt x="69" y="37"/>
                    <a:pt x="68" y="39"/>
                  </a:cubicBezTo>
                  <a:cubicBezTo>
                    <a:pt x="67" y="41"/>
                    <a:pt x="65" y="42"/>
                    <a:pt x="63" y="44"/>
                  </a:cubicBezTo>
                  <a:cubicBezTo>
                    <a:pt x="61" y="46"/>
                    <a:pt x="59" y="47"/>
                    <a:pt x="56" y="48"/>
                  </a:cubicBezTo>
                  <a:cubicBezTo>
                    <a:pt x="59" y="49"/>
                    <a:pt x="62" y="51"/>
                    <a:pt x="64" y="53"/>
                  </a:cubicBezTo>
                  <a:cubicBezTo>
                    <a:pt x="66" y="55"/>
                    <a:pt x="67" y="57"/>
                    <a:pt x="69" y="59"/>
                  </a:cubicBezTo>
                  <a:cubicBezTo>
                    <a:pt x="70" y="61"/>
                    <a:pt x="70" y="63"/>
                    <a:pt x="71" y="65"/>
                  </a:cubicBezTo>
                  <a:cubicBezTo>
                    <a:pt x="71" y="67"/>
                    <a:pt x="72" y="69"/>
                    <a:pt x="72" y="71"/>
                  </a:cubicBezTo>
                  <a:cubicBezTo>
                    <a:pt x="72" y="79"/>
                    <a:pt x="68" y="86"/>
                    <a:pt x="62" y="92"/>
                  </a:cubicBezTo>
                  <a:cubicBezTo>
                    <a:pt x="55" y="97"/>
                    <a:pt x="46" y="100"/>
                    <a:pt x="35" y="100"/>
                  </a:cubicBezTo>
                  <a:cubicBezTo>
                    <a:pt x="21" y="100"/>
                    <a:pt x="9" y="96"/>
                    <a:pt x="0" y="89"/>
                  </a:cubicBezTo>
                  <a:lnTo>
                    <a:pt x="8" y="8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287"/>
            <p:cNvSpPr>
              <a:spLocks/>
            </p:cNvSpPr>
            <p:nvPr userDrawn="1"/>
          </p:nvSpPr>
          <p:spPr bwMode="auto">
            <a:xfrm>
              <a:off x="6969" y="4022"/>
              <a:ext cx="38" cy="48"/>
            </a:xfrm>
            <a:custGeom>
              <a:avLst/>
              <a:gdLst>
                <a:gd name="T0" fmla="*/ 65 w 78"/>
                <a:gd name="T1" fmla="*/ 97 h 97"/>
                <a:gd name="T2" fmla="*/ 65 w 78"/>
                <a:gd name="T3" fmla="*/ 97 h 97"/>
                <a:gd name="T4" fmla="*/ 65 w 78"/>
                <a:gd name="T5" fmla="*/ 54 h 97"/>
                <a:gd name="T6" fmla="*/ 12 w 78"/>
                <a:gd name="T7" fmla="*/ 54 h 97"/>
                <a:gd name="T8" fmla="*/ 12 w 78"/>
                <a:gd name="T9" fmla="*/ 97 h 97"/>
                <a:gd name="T10" fmla="*/ 0 w 78"/>
                <a:gd name="T11" fmla="*/ 97 h 97"/>
                <a:gd name="T12" fmla="*/ 0 w 78"/>
                <a:gd name="T13" fmla="*/ 0 h 97"/>
                <a:gd name="T14" fmla="*/ 12 w 78"/>
                <a:gd name="T15" fmla="*/ 0 h 97"/>
                <a:gd name="T16" fmla="*/ 12 w 78"/>
                <a:gd name="T17" fmla="*/ 42 h 97"/>
                <a:gd name="T18" fmla="*/ 65 w 78"/>
                <a:gd name="T19" fmla="*/ 42 h 97"/>
                <a:gd name="T20" fmla="*/ 65 w 78"/>
                <a:gd name="T21" fmla="*/ 0 h 97"/>
                <a:gd name="T22" fmla="*/ 78 w 78"/>
                <a:gd name="T23" fmla="*/ 0 h 97"/>
                <a:gd name="T24" fmla="*/ 78 w 78"/>
                <a:gd name="T25" fmla="*/ 97 h 97"/>
                <a:gd name="T26" fmla="*/ 65 w 78"/>
                <a:gd name="T2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97">
                  <a:moveTo>
                    <a:pt x="65" y="97"/>
                  </a:moveTo>
                  <a:lnTo>
                    <a:pt x="65" y="97"/>
                  </a:lnTo>
                  <a:lnTo>
                    <a:pt x="65" y="54"/>
                  </a:lnTo>
                  <a:lnTo>
                    <a:pt x="12" y="54"/>
                  </a:lnTo>
                  <a:lnTo>
                    <a:pt x="12" y="97"/>
                  </a:lnTo>
                  <a:lnTo>
                    <a:pt x="0" y="9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5" y="42"/>
                  </a:lnTo>
                  <a:lnTo>
                    <a:pt x="65" y="0"/>
                  </a:lnTo>
                  <a:lnTo>
                    <a:pt x="78" y="0"/>
                  </a:lnTo>
                  <a:lnTo>
                    <a:pt x="78" y="97"/>
                  </a:lnTo>
                  <a:lnTo>
                    <a:pt x="65" y="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288"/>
            <p:cNvSpPr>
              <a:spLocks noEditPoints="1"/>
            </p:cNvSpPr>
            <p:nvPr userDrawn="1"/>
          </p:nvSpPr>
          <p:spPr bwMode="auto">
            <a:xfrm>
              <a:off x="7017" y="4021"/>
              <a:ext cx="37" cy="49"/>
            </a:xfrm>
            <a:custGeom>
              <a:avLst/>
              <a:gdLst>
                <a:gd name="T0" fmla="*/ 64 w 77"/>
                <a:gd name="T1" fmla="*/ 39 h 100"/>
                <a:gd name="T2" fmla="*/ 64 w 77"/>
                <a:gd name="T3" fmla="*/ 39 h 100"/>
                <a:gd name="T4" fmla="*/ 62 w 77"/>
                <a:gd name="T5" fmla="*/ 27 h 100"/>
                <a:gd name="T6" fmla="*/ 56 w 77"/>
                <a:gd name="T7" fmla="*/ 19 h 100"/>
                <a:gd name="T8" fmla="*/ 48 w 77"/>
                <a:gd name="T9" fmla="*/ 14 h 100"/>
                <a:gd name="T10" fmla="*/ 38 w 77"/>
                <a:gd name="T11" fmla="*/ 12 h 100"/>
                <a:gd name="T12" fmla="*/ 29 w 77"/>
                <a:gd name="T13" fmla="*/ 14 h 100"/>
                <a:gd name="T14" fmla="*/ 21 w 77"/>
                <a:gd name="T15" fmla="*/ 19 h 100"/>
                <a:gd name="T16" fmla="*/ 15 w 77"/>
                <a:gd name="T17" fmla="*/ 27 h 100"/>
                <a:gd name="T18" fmla="*/ 13 w 77"/>
                <a:gd name="T19" fmla="*/ 38 h 100"/>
                <a:gd name="T20" fmla="*/ 13 w 77"/>
                <a:gd name="T21" fmla="*/ 45 h 100"/>
                <a:gd name="T22" fmla="*/ 64 w 77"/>
                <a:gd name="T23" fmla="*/ 45 h 100"/>
                <a:gd name="T24" fmla="*/ 64 w 77"/>
                <a:gd name="T25" fmla="*/ 39 h 100"/>
                <a:gd name="T26" fmla="*/ 13 w 77"/>
                <a:gd name="T27" fmla="*/ 55 h 100"/>
                <a:gd name="T28" fmla="*/ 13 w 77"/>
                <a:gd name="T29" fmla="*/ 55 h 100"/>
                <a:gd name="T30" fmla="*/ 13 w 77"/>
                <a:gd name="T31" fmla="*/ 63 h 100"/>
                <a:gd name="T32" fmla="*/ 15 w 77"/>
                <a:gd name="T33" fmla="*/ 75 h 100"/>
                <a:gd name="T34" fmla="*/ 21 w 77"/>
                <a:gd name="T35" fmla="*/ 83 h 100"/>
                <a:gd name="T36" fmla="*/ 30 w 77"/>
                <a:gd name="T37" fmla="*/ 87 h 100"/>
                <a:gd name="T38" fmla="*/ 40 w 77"/>
                <a:gd name="T39" fmla="*/ 89 h 100"/>
                <a:gd name="T40" fmla="*/ 53 w 77"/>
                <a:gd name="T41" fmla="*/ 86 h 100"/>
                <a:gd name="T42" fmla="*/ 65 w 77"/>
                <a:gd name="T43" fmla="*/ 79 h 100"/>
                <a:gd name="T44" fmla="*/ 73 w 77"/>
                <a:gd name="T45" fmla="*/ 87 h 100"/>
                <a:gd name="T46" fmla="*/ 58 w 77"/>
                <a:gd name="T47" fmla="*/ 97 h 100"/>
                <a:gd name="T48" fmla="*/ 39 w 77"/>
                <a:gd name="T49" fmla="*/ 100 h 100"/>
                <a:gd name="T50" fmla="*/ 24 w 77"/>
                <a:gd name="T51" fmla="*/ 98 h 100"/>
                <a:gd name="T52" fmla="*/ 11 w 77"/>
                <a:gd name="T53" fmla="*/ 91 h 100"/>
                <a:gd name="T54" fmla="*/ 3 w 77"/>
                <a:gd name="T55" fmla="*/ 80 h 100"/>
                <a:gd name="T56" fmla="*/ 0 w 77"/>
                <a:gd name="T57" fmla="*/ 65 h 100"/>
                <a:gd name="T58" fmla="*/ 0 w 77"/>
                <a:gd name="T59" fmla="*/ 38 h 100"/>
                <a:gd name="T60" fmla="*/ 3 w 77"/>
                <a:gd name="T61" fmla="*/ 22 h 100"/>
                <a:gd name="T62" fmla="*/ 11 w 77"/>
                <a:gd name="T63" fmla="*/ 11 h 100"/>
                <a:gd name="T64" fmla="*/ 23 w 77"/>
                <a:gd name="T65" fmla="*/ 3 h 100"/>
                <a:gd name="T66" fmla="*/ 38 w 77"/>
                <a:gd name="T67" fmla="*/ 0 h 100"/>
                <a:gd name="T68" fmla="*/ 54 w 77"/>
                <a:gd name="T69" fmla="*/ 3 h 100"/>
                <a:gd name="T70" fmla="*/ 66 w 77"/>
                <a:gd name="T71" fmla="*/ 10 h 100"/>
                <a:gd name="T72" fmla="*/ 74 w 77"/>
                <a:gd name="T73" fmla="*/ 22 h 100"/>
                <a:gd name="T74" fmla="*/ 77 w 77"/>
                <a:gd name="T75" fmla="*/ 37 h 100"/>
                <a:gd name="T76" fmla="*/ 77 w 77"/>
                <a:gd name="T77" fmla="*/ 55 h 100"/>
                <a:gd name="T78" fmla="*/ 13 w 77"/>
                <a:gd name="T7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0">
                  <a:moveTo>
                    <a:pt x="64" y="39"/>
                  </a:moveTo>
                  <a:lnTo>
                    <a:pt x="64" y="39"/>
                  </a:lnTo>
                  <a:cubicBezTo>
                    <a:pt x="64" y="34"/>
                    <a:pt x="63" y="30"/>
                    <a:pt x="62" y="27"/>
                  </a:cubicBezTo>
                  <a:cubicBezTo>
                    <a:pt x="60" y="23"/>
                    <a:pt x="58" y="21"/>
                    <a:pt x="56" y="19"/>
                  </a:cubicBezTo>
                  <a:cubicBezTo>
                    <a:pt x="53" y="16"/>
                    <a:pt x="51" y="15"/>
                    <a:pt x="48" y="14"/>
                  </a:cubicBezTo>
                  <a:cubicBezTo>
                    <a:pt x="45" y="13"/>
                    <a:pt x="42" y="12"/>
                    <a:pt x="38" y="12"/>
                  </a:cubicBezTo>
                  <a:cubicBezTo>
                    <a:pt x="35" y="12"/>
                    <a:pt x="32" y="13"/>
                    <a:pt x="29" y="14"/>
                  </a:cubicBezTo>
                  <a:cubicBezTo>
                    <a:pt x="26" y="15"/>
                    <a:pt x="23" y="17"/>
                    <a:pt x="21" y="19"/>
                  </a:cubicBezTo>
                  <a:cubicBezTo>
                    <a:pt x="18" y="21"/>
                    <a:pt x="16" y="24"/>
                    <a:pt x="15" y="27"/>
                  </a:cubicBezTo>
                  <a:cubicBezTo>
                    <a:pt x="13" y="30"/>
                    <a:pt x="13" y="34"/>
                    <a:pt x="13" y="38"/>
                  </a:cubicBezTo>
                  <a:lnTo>
                    <a:pt x="13" y="45"/>
                  </a:lnTo>
                  <a:lnTo>
                    <a:pt x="64" y="45"/>
                  </a:lnTo>
                  <a:lnTo>
                    <a:pt x="64" y="39"/>
                  </a:lnTo>
                  <a:close/>
                  <a:moveTo>
                    <a:pt x="13" y="55"/>
                  </a:moveTo>
                  <a:lnTo>
                    <a:pt x="13" y="55"/>
                  </a:lnTo>
                  <a:lnTo>
                    <a:pt x="13" y="63"/>
                  </a:lnTo>
                  <a:cubicBezTo>
                    <a:pt x="13" y="68"/>
                    <a:pt x="13" y="72"/>
                    <a:pt x="15" y="75"/>
                  </a:cubicBezTo>
                  <a:cubicBezTo>
                    <a:pt x="16" y="78"/>
                    <a:pt x="18" y="81"/>
                    <a:pt x="21" y="83"/>
                  </a:cubicBezTo>
                  <a:cubicBezTo>
                    <a:pt x="23" y="85"/>
                    <a:pt x="26" y="86"/>
                    <a:pt x="30" y="87"/>
                  </a:cubicBezTo>
                  <a:cubicBezTo>
                    <a:pt x="33" y="88"/>
                    <a:pt x="36" y="89"/>
                    <a:pt x="40" y="89"/>
                  </a:cubicBezTo>
                  <a:cubicBezTo>
                    <a:pt x="44" y="89"/>
                    <a:pt x="48" y="88"/>
                    <a:pt x="53" y="86"/>
                  </a:cubicBezTo>
                  <a:cubicBezTo>
                    <a:pt x="57" y="85"/>
                    <a:pt x="61" y="82"/>
                    <a:pt x="65" y="79"/>
                  </a:cubicBezTo>
                  <a:lnTo>
                    <a:pt x="73" y="87"/>
                  </a:lnTo>
                  <a:cubicBezTo>
                    <a:pt x="68" y="92"/>
                    <a:pt x="63" y="95"/>
                    <a:pt x="58" y="97"/>
                  </a:cubicBezTo>
                  <a:cubicBezTo>
                    <a:pt x="52" y="99"/>
                    <a:pt x="46" y="100"/>
                    <a:pt x="39" y="100"/>
                  </a:cubicBezTo>
                  <a:cubicBezTo>
                    <a:pt x="34" y="100"/>
                    <a:pt x="29" y="99"/>
                    <a:pt x="24" y="98"/>
                  </a:cubicBezTo>
                  <a:cubicBezTo>
                    <a:pt x="19" y="96"/>
                    <a:pt x="15" y="94"/>
                    <a:pt x="11" y="91"/>
                  </a:cubicBezTo>
                  <a:cubicBezTo>
                    <a:pt x="8" y="88"/>
                    <a:pt x="5" y="85"/>
                    <a:pt x="3" y="80"/>
                  </a:cubicBezTo>
                  <a:cubicBezTo>
                    <a:pt x="1" y="76"/>
                    <a:pt x="0" y="70"/>
                    <a:pt x="0" y="65"/>
                  </a:cubicBezTo>
                  <a:lnTo>
                    <a:pt x="0" y="38"/>
                  </a:lnTo>
                  <a:cubicBezTo>
                    <a:pt x="0" y="32"/>
                    <a:pt x="1" y="27"/>
                    <a:pt x="3" y="22"/>
                  </a:cubicBezTo>
                  <a:cubicBezTo>
                    <a:pt x="4" y="18"/>
                    <a:pt x="7" y="14"/>
                    <a:pt x="11" y="11"/>
                  </a:cubicBezTo>
                  <a:cubicBezTo>
                    <a:pt x="14" y="7"/>
                    <a:pt x="18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44" y="0"/>
                    <a:pt x="49" y="1"/>
                    <a:pt x="54" y="3"/>
                  </a:cubicBezTo>
                  <a:cubicBezTo>
                    <a:pt x="59" y="5"/>
                    <a:pt x="63" y="7"/>
                    <a:pt x="66" y="10"/>
                  </a:cubicBezTo>
                  <a:cubicBezTo>
                    <a:pt x="69" y="14"/>
                    <a:pt x="72" y="17"/>
                    <a:pt x="74" y="22"/>
                  </a:cubicBezTo>
                  <a:cubicBezTo>
                    <a:pt x="76" y="26"/>
                    <a:pt x="77" y="31"/>
                    <a:pt x="77" y="37"/>
                  </a:cubicBezTo>
                  <a:lnTo>
                    <a:pt x="77" y="55"/>
                  </a:lnTo>
                  <a:lnTo>
                    <a:pt x="13" y="5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89"/>
            <p:cNvSpPr>
              <a:spLocks/>
            </p:cNvSpPr>
            <p:nvPr userDrawn="1"/>
          </p:nvSpPr>
          <p:spPr bwMode="auto">
            <a:xfrm>
              <a:off x="7063" y="4021"/>
              <a:ext cx="33" cy="49"/>
            </a:xfrm>
            <a:custGeom>
              <a:avLst/>
              <a:gdLst>
                <a:gd name="T0" fmla="*/ 38 w 69"/>
                <a:gd name="T1" fmla="*/ 0 h 100"/>
                <a:gd name="T2" fmla="*/ 38 w 69"/>
                <a:gd name="T3" fmla="*/ 0 h 100"/>
                <a:gd name="T4" fmla="*/ 54 w 69"/>
                <a:gd name="T5" fmla="*/ 2 h 100"/>
                <a:gd name="T6" fmla="*/ 69 w 69"/>
                <a:gd name="T7" fmla="*/ 11 h 100"/>
                <a:gd name="T8" fmla="*/ 61 w 69"/>
                <a:gd name="T9" fmla="*/ 21 h 100"/>
                <a:gd name="T10" fmla="*/ 49 w 69"/>
                <a:gd name="T11" fmla="*/ 14 h 100"/>
                <a:gd name="T12" fmla="*/ 39 w 69"/>
                <a:gd name="T13" fmla="*/ 12 h 100"/>
                <a:gd name="T14" fmla="*/ 29 w 69"/>
                <a:gd name="T15" fmla="*/ 14 h 100"/>
                <a:gd name="T16" fmla="*/ 21 w 69"/>
                <a:gd name="T17" fmla="*/ 18 h 100"/>
                <a:gd name="T18" fmla="*/ 15 w 69"/>
                <a:gd name="T19" fmla="*/ 26 h 100"/>
                <a:gd name="T20" fmla="*/ 13 w 69"/>
                <a:gd name="T21" fmla="*/ 38 h 100"/>
                <a:gd name="T22" fmla="*/ 13 w 69"/>
                <a:gd name="T23" fmla="*/ 62 h 100"/>
                <a:gd name="T24" fmla="*/ 15 w 69"/>
                <a:gd name="T25" fmla="*/ 74 h 100"/>
                <a:gd name="T26" fmla="*/ 21 w 69"/>
                <a:gd name="T27" fmla="*/ 82 h 100"/>
                <a:gd name="T28" fmla="*/ 29 w 69"/>
                <a:gd name="T29" fmla="*/ 87 h 100"/>
                <a:gd name="T30" fmla="*/ 39 w 69"/>
                <a:gd name="T31" fmla="*/ 88 h 100"/>
                <a:gd name="T32" fmla="*/ 50 w 69"/>
                <a:gd name="T33" fmla="*/ 86 h 100"/>
                <a:gd name="T34" fmla="*/ 61 w 69"/>
                <a:gd name="T35" fmla="*/ 80 h 100"/>
                <a:gd name="T36" fmla="*/ 69 w 69"/>
                <a:gd name="T37" fmla="*/ 90 h 100"/>
                <a:gd name="T38" fmla="*/ 54 w 69"/>
                <a:gd name="T39" fmla="*/ 98 h 100"/>
                <a:gd name="T40" fmla="*/ 38 w 69"/>
                <a:gd name="T41" fmla="*/ 100 h 100"/>
                <a:gd name="T42" fmla="*/ 22 w 69"/>
                <a:gd name="T43" fmla="*/ 98 h 100"/>
                <a:gd name="T44" fmla="*/ 10 w 69"/>
                <a:gd name="T45" fmla="*/ 90 h 100"/>
                <a:gd name="T46" fmla="*/ 2 w 69"/>
                <a:gd name="T47" fmla="*/ 79 h 100"/>
                <a:gd name="T48" fmla="*/ 0 w 69"/>
                <a:gd name="T49" fmla="*/ 65 h 100"/>
                <a:gd name="T50" fmla="*/ 0 w 69"/>
                <a:gd name="T51" fmla="*/ 36 h 100"/>
                <a:gd name="T52" fmla="*/ 3 w 69"/>
                <a:gd name="T53" fmla="*/ 21 h 100"/>
                <a:gd name="T54" fmla="*/ 11 w 69"/>
                <a:gd name="T55" fmla="*/ 10 h 100"/>
                <a:gd name="T56" fmla="*/ 23 w 69"/>
                <a:gd name="T57" fmla="*/ 3 h 100"/>
                <a:gd name="T58" fmla="*/ 38 w 69"/>
                <a:gd name="T5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9" h="100">
                  <a:moveTo>
                    <a:pt x="38" y="0"/>
                  </a:moveTo>
                  <a:lnTo>
                    <a:pt x="38" y="0"/>
                  </a:lnTo>
                  <a:cubicBezTo>
                    <a:pt x="43" y="0"/>
                    <a:pt x="49" y="1"/>
                    <a:pt x="54" y="2"/>
                  </a:cubicBezTo>
                  <a:cubicBezTo>
                    <a:pt x="60" y="4"/>
                    <a:pt x="65" y="7"/>
                    <a:pt x="69" y="11"/>
                  </a:cubicBezTo>
                  <a:lnTo>
                    <a:pt x="61" y="21"/>
                  </a:lnTo>
                  <a:cubicBezTo>
                    <a:pt x="57" y="17"/>
                    <a:pt x="53" y="15"/>
                    <a:pt x="49" y="14"/>
                  </a:cubicBezTo>
                  <a:cubicBezTo>
                    <a:pt x="45" y="13"/>
                    <a:pt x="42" y="12"/>
                    <a:pt x="39" y="12"/>
                  </a:cubicBezTo>
                  <a:cubicBezTo>
                    <a:pt x="35" y="12"/>
                    <a:pt x="32" y="13"/>
                    <a:pt x="29" y="14"/>
                  </a:cubicBezTo>
                  <a:cubicBezTo>
                    <a:pt x="26" y="15"/>
                    <a:pt x="23" y="16"/>
                    <a:pt x="21" y="18"/>
                  </a:cubicBezTo>
                  <a:cubicBezTo>
                    <a:pt x="18" y="20"/>
                    <a:pt x="16" y="23"/>
                    <a:pt x="15" y="26"/>
                  </a:cubicBezTo>
                  <a:cubicBezTo>
                    <a:pt x="13" y="30"/>
                    <a:pt x="13" y="34"/>
                    <a:pt x="13" y="38"/>
                  </a:cubicBezTo>
                  <a:lnTo>
                    <a:pt x="13" y="62"/>
                  </a:lnTo>
                  <a:cubicBezTo>
                    <a:pt x="13" y="67"/>
                    <a:pt x="13" y="71"/>
                    <a:pt x="15" y="74"/>
                  </a:cubicBezTo>
                  <a:cubicBezTo>
                    <a:pt x="16" y="77"/>
                    <a:pt x="18" y="80"/>
                    <a:pt x="21" y="82"/>
                  </a:cubicBezTo>
                  <a:cubicBezTo>
                    <a:pt x="23" y="84"/>
                    <a:pt x="26" y="86"/>
                    <a:pt x="29" y="87"/>
                  </a:cubicBezTo>
                  <a:cubicBezTo>
                    <a:pt x="32" y="88"/>
                    <a:pt x="35" y="88"/>
                    <a:pt x="39" y="88"/>
                  </a:cubicBezTo>
                  <a:cubicBezTo>
                    <a:pt x="42" y="88"/>
                    <a:pt x="45" y="87"/>
                    <a:pt x="50" y="86"/>
                  </a:cubicBezTo>
                  <a:cubicBezTo>
                    <a:pt x="54" y="85"/>
                    <a:pt x="58" y="83"/>
                    <a:pt x="61" y="80"/>
                  </a:cubicBezTo>
                  <a:lnTo>
                    <a:pt x="69" y="90"/>
                  </a:lnTo>
                  <a:cubicBezTo>
                    <a:pt x="64" y="93"/>
                    <a:pt x="60" y="96"/>
                    <a:pt x="54" y="98"/>
                  </a:cubicBezTo>
                  <a:cubicBezTo>
                    <a:pt x="49" y="99"/>
                    <a:pt x="43" y="100"/>
                    <a:pt x="38" y="100"/>
                  </a:cubicBezTo>
                  <a:cubicBezTo>
                    <a:pt x="32" y="100"/>
                    <a:pt x="27" y="99"/>
                    <a:pt x="22" y="98"/>
                  </a:cubicBezTo>
                  <a:cubicBezTo>
                    <a:pt x="18" y="96"/>
                    <a:pt x="13" y="93"/>
                    <a:pt x="10" y="90"/>
                  </a:cubicBezTo>
                  <a:cubicBezTo>
                    <a:pt x="7" y="87"/>
                    <a:pt x="4" y="84"/>
                    <a:pt x="2" y="79"/>
                  </a:cubicBezTo>
                  <a:cubicBezTo>
                    <a:pt x="1" y="75"/>
                    <a:pt x="0" y="70"/>
                    <a:pt x="0" y="65"/>
                  </a:cubicBezTo>
                  <a:lnTo>
                    <a:pt x="0" y="36"/>
                  </a:lnTo>
                  <a:cubicBezTo>
                    <a:pt x="0" y="31"/>
                    <a:pt x="1" y="26"/>
                    <a:pt x="3" y="21"/>
                  </a:cubicBezTo>
                  <a:cubicBezTo>
                    <a:pt x="5" y="17"/>
                    <a:pt x="7" y="13"/>
                    <a:pt x="11" y="10"/>
                  </a:cubicBezTo>
                  <a:cubicBezTo>
                    <a:pt x="14" y="7"/>
                    <a:pt x="18" y="4"/>
                    <a:pt x="23" y="3"/>
                  </a:cubicBezTo>
                  <a:cubicBezTo>
                    <a:pt x="27" y="1"/>
                    <a:pt x="32" y="0"/>
                    <a:pt x="3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90"/>
            <p:cNvSpPr>
              <a:spLocks/>
            </p:cNvSpPr>
            <p:nvPr userDrawn="1"/>
          </p:nvSpPr>
          <p:spPr bwMode="auto">
            <a:xfrm>
              <a:off x="6826" y="4107"/>
              <a:ext cx="38" cy="48"/>
            </a:xfrm>
            <a:custGeom>
              <a:avLst/>
              <a:gdLst>
                <a:gd name="T0" fmla="*/ 66 w 79"/>
                <a:gd name="T1" fmla="*/ 98 h 98"/>
                <a:gd name="T2" fmla="*/ 66 w 79"/>
                <a:gd name="T3" fmla="*/ 98 h 98"/>
                <a:gd name="T4" fmla="*/ 66 w 79"/>
                <a:gd name="T5" fmla="*/ 12 h 98"/>
                <a:gd name="T6" fmla="*/ 13 w 79"/>
                <a:gd name="T7" fmla="*/ 12 h 98"/>
                <a:gd name="T8" fmla="*/ 13 w 79"/>
                <a:gd name="T9" fmla="*/ 98 h 98"/>
                <a:gd name="T10" fmla="*/ 0 w 79"/>
                <a:gd name="T11" fmla="*/ 98 h 98"/>
                <a:gd name="T12" fmla="*/ 0 w 79"/>
                <a:gd name="T13" fmla="*/ 0 h 98"/>
                <a:gd name="T14" fmla="*/ 79 w 79"/>
                <a:gd name="T15" fmla="*/ 0 h 98"/>
                <a:gd name="T16" fmla="*/ 79 w 79"/>
                <a:gd name="T17" fmla="*/ 98 h 98"/>
                <a:gd name="T18" fmla="*/ 66 w 79"/>
                <a:gd name="T19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98">
                  <a:moveTo>
                    <a:pt x="66" y="98"/>
                  </a:moveTo>
                  <a:lnTo>
                    <a:pt x="66" y="98"/>
                  </a:lnTo>
                  <a:lnTo>
                    <a:pt x="66" y="12"/>
                  </a:lnTo>
                  <a:lnTo>
                    <a:pt x="13" y="12"/>
                  </a:lnTo>
                  <a:lnTo>
                    <a:pt x="13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98"/>
                  </a:lnTo>
                  <a:lnTo>
                    <a:pt x="66" y="9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91"/>
            <p:cNvSpPr>
              <a:spLocks noEditPoints="1"/>
            </p:cNvSpPr>
            <p:nvPr userDrawn="1"/>
          </p:nvSpPr>
          <p:spPr bwMode="auto">
            <a:xfrm>
              <a:off x="6873" y="4106"/>
              <a:ext cx="39" cy="50"/>
            </a:xfrm>
            <a:custGeom>
              <a:avLst/>
              <a:gdLst>
                <a:gd name="T0" fmla="*/ 67 w 79"/>
                <a:gd name="T1" fmla="*/ 38 h 100"/>
                <a:gd name="T2" fmla="*/ 67 w 79"/>
                <a:gd name="T3" fmla="*/ 38 h 100"/>
                <a:gd name="T4" fmla="*/ 64 w 79"/>
                <a:gd name="T5" fmla="*/ 26 h 100"/>
                <a:gd name="T6" fmla="*/ 58 w 79"/>
                <a:gd name="T7" fmla="*/ 18 h 100"/>
                <a:gd name="T8" fmla="*/ 49 w 79"/>
                <a:gd name="T9" fmla="*/ 14 h 100"/>
                <a:gd name="T10" fmla="*/ 40 w 79"/>
                <a:gd name="T11" fmla="*/ 12 h 100"/>
                <a:gd name="T12" fmla="*/ 31 w 79"/>
                <a:gd name="T13" fmla="*/ 14 h 100"/>
                <a:gd name="T14" fmla="*/ 22 w 79"/>
                <a:gd name="T15" fmla="*/ 18 h 100"/>
                <a:gd name="T16" fmla="*/ 16 w 79"/>
                <a:gd name="T17" fmla="*/ 26 h 100"/>
                <a:gd name="T18" fmla="*/ 13 w 79"/>
                <a:gd name="T19" fmla="*/ 38 h 100"/>
                <a:gd name="T20" fmla="*/ 13 w 79"/>
                <a:gd name="T21" fmla="*/ 61 h 100"/>
                <a:gd name="T22" fmla="*/ 16 w 79"/>
                <a:gd name="T23" fmla="*/ 74 h 100"/>
                <a:gd name="T24" fmla="*/ 21 w 79"/>
                <a:gd name="T25" fmla="*/ 82 h 100"/>
                <a:gd name="T26" fmla="*/ 30 w 79"/>
                <a:gd name="T27" fmla="*/ 86 h 100"/>
                <a:gd name="T28" fmla="*/ 40 w 79"/>
                <a:gd name="T29" fmla="*/ 88 h 100"/>
                <a:gd name="T30" fmla="*/ 50 w 79"/>
                <a:gd name="T31" fmla="*/ 86 h 100"/>
                <a:gd name="T32" fmla="*/ 58 w 79"/>
                <a:gd name="T33" fmla="*/ 82 h 100"/>
                <a:gd name="T34" fmla="*/ 64 w 79"/>
                <a:gd name="T35" fmla="*/ 74 h 100"/>
                <a:gd name="T36" fmla="*/ 67 w 79"/>
                <a:gd name="T37" fmla="*/ 61 h 100"/>
                <a:gd name="T38" fmla="*/ 67 w 79"/>
                <a:gd name="T39" fmla="*/ 38 h 100"/>
                <a:gd name="T40" fmla="*/ 79 w 79"/>
                <a:gd name="T41" fmla="*/ 64 h 100"/>
                <a:gd name="T42" fmla="*/ 79 w 79"/>
                <a:gd name="T43" fmla="*/ 64 h 100"/>
                <a:gd name="T44" fmla="*/ 76 w 79"/>
                <a:gd name="T45" fmla="*/ 79 h 100"/>
                <a:gd name="T46" fmla="*/ 68 w 79"/>
                <a:gd name="T47" fmla="*/ 90 h 100"/>
                <a:gd name="T48" fmla="*/ 56 w 79"/>
                <a:gd name="T49" fmla="*/ 97 h 100"/>
                <a:gd name="T50" fmla="*/ 40 w 79"/>
                <a:gd name="T51" fmla="*/ 100 h 100"/>
                <a:gd name="T52" fmla="*/ 24 w 79"/>
                <a:gd name="T53" fmla="*/ 97 h 100"/>
                <a:gd name="T54" fmla="*/ 12 w 79"/>
                <a:gd name="T55" fmla="*/ 90 h 100"/>
                <a:gd name="T56" fmla="*/ 3 w 79"/>
                <a:gd name="T57" fmla="*/ 79 h 100"/>
                <a:gd name="T58" fmla="*/ 0 w 79"/>
                <a:gd name="T59" fmla="*/ 64 h 100"/>
                <a:gd name="T60" fmla="*/ 0 w 79"/>
                <a:gd name="T61" fmla="*/ 35 h 100"/>
                <a:gd name="T62" fmla="*/ 4 w 79"/>
                <a:gd name="T63" fmla="*/ 21 h 100"/>
                <a:gd name="T64" fmla="*/ 12 w 79"/>
                <a:gd name="T65" fmla="*/ 10 h 100"/>
                <a:gd name="T66" fmla="*/ 25 w 79"/>
                <a:gd name="T67" fmla="*/ 3 h 100"/>
                <a:gd name="T68" fmla="*/ 40 w 79"/>
                <a:gd name="T69" fmla="*/ 0 h 100"/>
                <a:gd name="T70" fmla="*/ 56 w 79"/>
                <a:gd name="T71" fmla="*/ 3 h 100"/>
                <a:gd name="T72" fmla="*/ 68 w 79"/>
                <a:gd name="T73" fmla="*/ 10 h 100"/>
                <a:gd name="T74" fmla="*/ 76 w 79"/>
                <a:gd name="T75" fmla="*/ 21 h 100"/>
                <a:gd name="T76" fmla="*/ 79 w 79"/>
                <a:gd name="T77" fmla="*/ 35 h 100"/>
                <a:gd name="T78" fmla="*/ 79 w 79"/>
                <a:gd name="T79" fmla="*/ 6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" h="100">
                  <a:moveTo>
                    <a:pt x="67" y="38"/>
                  </a:moveTo>
                  <a:lnTo>
                    <a:pt x="67" y="38"/>
                  </a:lnTo>
                  <a:cubicBezTo>
                    <a:pt x="67" y="33"/>
                    <a:pt x="66" y="29"/>
                    <a:pt x="64" y="26"/>
                  </a:cubicBezTo>
                  <a:cubicBezTo>
                    <a:pt x="63" y="23"/>
                    <a:pt x="60" y="20"/>
                    <a:pt x="58" y="18"/>
                  </a:cubicBezTo>
                  <a:cubicBezTo>
                    <a:pt x="55" y="16"/>
                    <a:pt x="52" y="14"/>
                    <a:pt x="49" y="14"/>
                  </a:cubicBezTo>
                  <a:cubicBezTo>
                    <a:pt x="46" y="13"/>
                    <a:pt x="43" y="12"/>
                    <a:pt x="40" y="12"/>
                  </a:cubicBezTo>
                  <a:cubicBezTo>
                    <a:pt x="37" y="12"/>
                    <a:pt x="34" y="13"/>
                    <a:pt x="31" y="14"/>
                  </a:cubicBezTo>
                  <a:cubicBezTo>
                    <a:pt x="27" y="14"/>
                    <a:pt x="25" y="16"/>
                    <a:pt x="22" y="18"/>
                  </a:cubicBezTo>
                  <a:cubicBezTo>
                    <a:pt x="19" y="20"/>
                    <a:pt x="17" y="23"/>
                    <a:pt x="16" y="26"/>
                  </a:cubicBezTo>
                  <a:cubicBezTo>
                    <a:pt x="14" y="29"/>
                    <a:pt x="13" y="33"/>
                    <a:pt x="13" y="38"/>
                  </a:cubicBezTo>
                  <a:lnTo>
                    <a:pt x="13" y="61"/>
                  </a:lnTo>
                  <a:cubicBezTo>
                    <a:pt x="13" y="66"/>
                    <a:pt x="14" y="70"/>
                    <a:pt x="16" y="74"/>
                  </a:cubicBezTo>
                  <a:cubicBezTo>
                    <a:pt x="17" y="77"/>
                    <a:pt x="19" y="80"/>
                    <a:pt x="21" y="82"/>
                  </a:cubicBezTo>
                  <a:cubicBezTo>
                    <a:pt x="24" y="84"/>
                    <a:pt x="27" y="85"/>
                    <a:pt x="30" y="86"/>
                  </a:cubicBezTo>
                  <a:cubicBezTo>
                    <a:pt x="33" y="87"/>
                    <a:pt x="37" y="88"/>
                    <a:pt x="40" y="88"/>
                  </a:cubicBezTo>
                  <a:cubicBezTo>
                    <a:pt x="43" y="88"/>
                    <a:pt x="47" y="87"/>
                    <a:pt x="50" y="86"/>
                  </a:cubicBezTo>
                  <a:cubicBezTo>
                    <a:pt x="53" y="85"/>
                    <a:pt x="56" y="84"/>
                    <a:pt x="58" y="82"/>
                  </a:cubicBezTo>
                  <a:cubicBezTo>
                    <a:pt x="61" y="80"/>
                    <a:pt x="63" y="77"/>
                    <a:pt x="64" y="74"/>
                  </a:cubicBezTo>
                  <a:cubicBezTo>
                    <a:pt x="66" y="70"/>
                    <a:pt x="67" y="66"/>
                    <a:pt x="67" y="61"/>
                  </a:cubicBezTo>
                  <a:lnTo>
                    <a:pt x="67" y="38"/>
                  </a:lnTo>
                  <a:close/>
                  <a:moveTo>
                    <a:pt x="79" y="64"/>
                  </a:moveTo>
                  <a:lnTo>
                    <a:pt x="79" y="64"/>
                  </a:lnTo>
                  <a:cubicBezTo>
                    <a:pt x="79" y="70"/>
                    <a:pt x="78" y="75"/>
                    <a:pt x="76" y="79"/>
                  </a:cubicBezTo>
                  <a:cubicBezTo>
                    <a:pt x="74" y="84"/>
                    <a:pt x="72" y="87"/>
                    <a:pt x="68" y="90"/>
                  </a:cubicBezTo>
                  <a:cubicBezTo>
                    <a:pt x="65" y="94"/>
                    <a:pt x="60" y="96"/>
                    <a:pt x="56" y="97"/>
                  </a:cubicBezTo>
                  <a:cubicBezTo>
                    <a:pt x="51" y="99"/>
                    <a:pt x="46" y="100"/>
                    <a:pt x="40" y="100"/>
                  </a:cubicBezTo>
                  <a:cubicBezTo>
                    <a:pt x="34" y="100"/>
                    <a:pt x="29" y="99"/>
                    <a:pt x="24" y="97"/>
                  </a:cubicBezTo>
                  <a:cubicBezTo>
                    <a:pt x="19" y="96"/>
                    <a:pt x="15" y="93"/>
                    <a:pt x="12" y="90"/>
                  </a:cubicBezTo>
                  <a:cubicBezTo>
                    <a:pt x="8" y="87"/>
                    <a:pt x="5" y="84"/>
                    <a:pt x="3" y="79"/>
                  </a:cubicBezTo>
                  <a:cubicBezTo>
                    <a:pt x="1" y="75"/>
                    <a:pt x="0" y="70"/>
                    <a:pt x="0" y="64"/>
                  </a:cubicBezTo>
                  <a:lnTo>
                    <a:pt x="0" y="35"/>
                  </a:lnTo>
                  <a:cubicBezTo>
                    <a:pt x="0" y="30"/>
                    <a:pt x="1" y="25"/>
                    <a:pt x="4" y="21"/>
                  </a:cubicBezTo>
                  <a:cubicBezTo>
                    <a:pt x="6" y="16"/>
                    <a:pt x="9" y="13"/>
                    <a:pt x="12" y="10"/>
                  </a:cubicBezTo>
                  <a:cubicBezTo>
                    <a:pt x="16" y="7"/>
                    <a:pt x="20" y="4"/>
                    <a:pt x="25" y="3"/>
                  </a:cubicBezTo>
                  <a:cubicBezTo>
                    <a:pt x="30" y="1"/>
                    <a:pt x="35" y="0"/>
                    <a:pt x="40" y="0"/>
                  </a:cubicBezTo>
                  <a:cubicBezTo>
                    <a:pt x="46" y="0"/>
                    <a:pt x="51" y="1"/>
                    <a:pt x="56" y="3"/>
                  </a:cubicBezTo>
                  <a:cubicBezTo>
                    <a:pt x="61" y="4"/>
                    <a:pt x="65" y="7"/>
                    <a:pt x="68" y="10"/>
                  </a:cubicBezTo>
                  <a:cubicBezTo>
                    <a:pt x="72" y="13"/>
                    <a:pt x="74" y="16"/>
                    <a:pt x="76" y="21"/>
                  </a:cubicBezTo>
                  <a:cubicBezTo>
                    <a:pt x="78" y="25"/>
                    <a:pt x="79" y="30"/>
                    <a:pt x="79" y="35"/>
                  </a:cubicBezTo>
                  <a:lnTo>
                    <a:pt x="79" y="6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92"/>
            <p:cNvSpPr>
              <a:spLocks/>
            </p:cNvSpPr>
            <p:nvPr userDrawn="1"/>
          </p:nvSpPr>
          <p:spPr bwMode="auto">
            <a:xfrm>
              <a:off x="6922" y="4126"/>
              <a:ext cx="27" cy="6"/>
            </a:xfrm>
            <a:custGeom>
              <a:avLst/>
              <a:gdLst>
                <a:gd name="T0" fmla="*/ 0 w 55"/>
                <a:gd name="T1" fmla="*/ 0 h 12"/>
                <a:gd name="T2" fmla="*/ 0 w 55"/>
                <a:gd name="T3" fmla="*/ 0 h 12"/>
                <a:gd name="T4" fmla="*/ 55 w 55"/>
                <a:gd name="T5" fmla="*/ 0 h 12"/>
                <a:gd name="T6" fmla="*/ 55 w 55"/>
                <a:gd name="T7" fmla="*/ 12 h 12"/>
                <a:gd name="T8" fmla="*/ 0 w 55"/>
                <a:gd name="T9" fmla="*/ 12 h 12"/>
                <a:gd name="T10" fmla="*/ 0 w 55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12">
                  <a:moveTo>
                    <a:pt x="0" y="0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93"/>
            <p:cNvSpPr>
              <a:spLocks/>
            </p:cNvSpPr>
            <p:nvPr userDrawn="1"/>
          </p:nvSpPr>
          <p:spPr bwMode="auto">
            <a:xfrm>
              <a:off x="6958" y="4107"/>
              <a:ext cx="39" cy="48"/>
            </a:xfrm>
            <a:custGeom>
              <a:avLst/>
              <a:gdLst>
                <a:gd name="T0" fmla="*/ 65 w 79"/>
                <a:gd name="T1" fmla="*/ 98 h 98"/>
                <a:gd name="T2" fmla="*/ 65 w 79"/>
                <a:gd name="T3" fmla="*/ 98 h 98"/>
                <a:gd name="T4" fmla="*/ 65 w 79"/>
                <a:gd name="T5" fmla="*/ 54 h 98"/>
                <a:gd name="T6" fmla="*/ 13 w 79"/>
                <a:gd name="T7" fmla="*/ 54 h 98"/>
                <a:gd name="T8" fmla="*/ 13 w 79"/>
                <a:gd name="T9" fmla="*/ 98 h 98"/>
                <a:gd name="T10" fmla="*/ 0 w 79"/>
                <a:gd name="T11" fmla="*/ 98 h 98"/>
                <a:gd name="T12" fmla="*/ 0 w 79"/>
                <a:gd name="T13" fmla="*/ 0 h 98"/>
                <a:gd name="T14" fmla="*/ 13 w 79"/>
                <a:gd name="T15" fmla="*/ 0 h 98"/>
                <a:gd name="T16" fmla="*/ 13 w 79"/>
                <a:gd name="T17" fmla="*/ 42 h 98"/>
                <a:gd name="T18" fmla="*/ 65 w 79"/>
                <a:gd name="T19" fmla="*/ 42 h 98"/>
                <a:gd name="T20" fmla="*/ 65 w 79"/>
                <a:gd name="T21" fmla="*/ 0 h 98"/>
                <a:gd name="T22" fmla="*/ 79 w 79"/>
                <a:gd name="T23" fmla="*/ 0 h 98"/>
                <a:gd name="T24" fmla="*/ 79 w 79"/>
                <a:gd name="T25" fmla="*/ 98 h 98"/>
                <a:gd name="T26" fmla="*/ 65 w 79"/>
                <a:gd name="T2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98">
                  <a:moveTo>
                    <a:pt x="65" y="98"/>
                  </a:moveTo>
                  <a:lnTo>
                    <a:pt x="65" y="98"/>
                  </a:lnTo>
                  <a:lnTo>
                    <a:pt x="65" y="54"/>
                  </a:lnTo>
                  <a:lnTo>
                    <a:pt x="13" y="54"/>
                  </a:lnTo>
                  <a:lnTo>
                    <a:pt x="13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5" y="42"/>
                  </a:lnTo>
                  <a:lnTo>
                    <a:pt x="65" y="0"/>
                  </a:lnTo>
                  <a:lnTo>
                    <a:pt x="79" y="0"/>
                  </a:lnTo>
                  <a:lnTo>
                    <a:pt x="79" y="98"/>
                  </a:lnTo>
                  <a:lnTo>
                    <a:pt x="65" y="9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94"/>
            <p:cNvSpPr>
              <a:spLocks noEditPoints="1"/>
            </p:cNvSpPr>
            <p:nvPr userDrawn="1"/>
          </p:nvSpPr>
          <p:spPr bwMode="auto">
            <a:xfrm>
              <a:off x="7005" y="4106"/>
              <a:ext cx="39" cy="50"/>
            </a:xfrm>
            <a:custGeom>
              <a:avLst/>
              <a:gdLst>
                <a:gd name="T0" fmla="*/ 66 w 79"/>
                <a:gd name="T1" fmla="*/ 54 h 100"/>
                <a:gd name="T2" fmla="*/ 66 w 79"/>
                <a:gd name="T3" fmla="*/ 54 h 100"/>
                <a:gd name="T4" fmla="*/ 37 w 79"/>
                <a:gd name="T5" fmla="*/ 54 h 100"/>
                <a:gd name="T6" fmla="*/ 29 w 79"/>
                <a:gd name="T7" fmla="*/ 54 h 100"/>
                <a:gd name="T8" fmla="*/ 21 w 79"/>
                <a:gd name="T9" fmla="*/ 57 h 100"/>
                <a:gd name="T10" fmla="*/ 15 w 79"/>
                <a:gd name="T11" fmla="*/ 62 h 100"/>
                <a:gd name="T12" fmla="*/ 13 w 79"/>
                <a:gd name="T13" fmla="*/ 71 h 100"/>
                <a:gd name="T14" fmla="*/ 19 w 79"/>
                <a:gd name="T15" fmla="*/ 84 h 100"/>
                <a:gd name="T16" fmla="*/ 33 w 79"/>
                <a:gd name="T17" fmla="*/ 88 h 100"/>
                <a:gd name="T18" fmla="*/ 41 w 79"/>
                <a:gd name="T19" fmla="*/ 87 h 100"/>
                <a:gd name="T20" fmla="*/ 50 w 79"/>
                <a:gd name="T21" fmla="*/ 84 h 100"/>
                <a:gd name="T22" fmla="*/ 58 w 79"/>
                <a:gd name="T23" fmla="*/ 80 h 100"/>
                <a:gd name="T24" fmla="*/ 66 w 79"/>
                <a:gd name="T25" fmla="*/ 76 h 100"/>
                <a:gd name="T26" fmla="*/ 66 w 79"/>
                <a:gd name="T27" fmla="*/ 54 h 100"/>
                <a:gd name="T28" fmla="*/ 65 w 79"/>
                <a:gd name="T29" fmla="*/ 88 h 100"/>
                <a:gd name="T30" fmla="*/ 65 w 79"/>
                <a:gd name="T31" fmla="*/ 88 h 100"/>
                <a:gd name="T32" fmla="*/ 44 w 79"/>
                <a:gd name="T33" fmla="*/ 98 h 100"/>
                <a:gd name="T34" fmla="*/ 30 w 79"/>
                <a:gd name="T35" fmla="*/ 100 h 100"/>
                <a:gd name="T36" fmla="*/ 8 w 79"/>
                <a:gd name="T37" fmla="*/ 92 h 100"/>
                <a:gd name="T38" fmla="*/ 0 w 79"/>
                <a:gd name="T39" fmla="*/ 71 h 100"/>
                <a:gd name="T40" fmla="*/ 3 w 79"/>
                <a:gd name="T41" fmla="*/ 58 h 100"/>
                <a:gd name="T42" fmla="*/ 12 w 79"/>
                <a:gd name="T43" fmla="*/ 49 h 100"/>
                <a:gd name="T44" fmla="*/ 23 w 79"/>
                <a:gd name="T45" fmla="*/ 44 h 100"/>
                <a:gd name="T46" fmla="*/ 34 w 79"/>
                <a:gd name="T47" fmla="*/ 43 h 100"/>
                <a:gd name="T48" fmla="*/ 66 w 79"/>
                <a:gd name="T49" fmla="*/ 43 h 100"/>
                <a:gd name="T50" fmla="*/ 66 w 79"/>
                <a:gd name="T51" fmla="*/ 34 h 100"/>
                <a:gd name="T52" fmla="*/ 59 w 79"/>
                <a:gd name="T53" fmla="*/ 17 h 100"/>
                <a:gd name="T54" fmla="*/ 41 w 79"/>
                <a:gd name="T55" fmla="*/ 12 h 100"/>
                <a:gd name="T56" fmla="*/ 27 w 79"/>
                <a:gd name="T57" fmla="*/ 14 h 100"/>
                <a:gd name="T58" fmla="*/ 13 w 79"/>
                <a:gd name="T59" fmla="*/ 21 h 100"/>
                <a:gd name="T60" fmla="*/ 6 w 79"/>
                <a:gd name="T61" fmla="*/ 11 h 100"/>
                <a:gd name="T62" fmla="*/ 24 w 79"/>
                <a:gd name="T63" fmla="*/ 2 h 100"/>
                <a:gd name="T64" fmla="*/ 42 w 79"/>
                <a:gd name="T65" fmla="*/ 0 h 100"/>
                <a:gd name="T66" fmla="*/ 70 w 79"/>
                <a:gd name="T67" fmla="*/ 9 h 100"/>
                <a:gd name="T68" fmla="*/ 79 w 79"/>
                <a:gd name="T69" fmla="*/ 34 h 100"/>
                <a:gd name="T70" fmla="*/ 79 w 79"/>
                <a:gd name="T71" fmla="*/ 99 h 100"/>
                <a:gd name="T72" fmla="*/ 67 w 79"/>
                <a:gd name="T73" fmla="*/ 99 h 100"/>
                <a:gd name="T74" fmla="*/ 66 w 79"/>
                <a:gd name="T75" fmla="*/ 88 h 100"/>
                <a:gd name="T76" fmla="*/ 65 w 79"/>
                <a:gd name="T77" fmla="*/ 8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100">
                  <a:moveTo>
                    <a:pt x="66" y="54"/>
                  </a:moveTo>
                  <a:lnTo>
                    <a:pt x="66" y="54"/>
                  </a:lnTo>
                  <a:lnTo>
                    <a:pt x="37" y="54"/>
                  </a:lnTo>
                  <a:cubicBezTo>
                    <a:pt x="34" y="54"/>
                    <a:pt x="32" y="54"/>
                    <a:pt x="29" y="54"/>
                  </a:cubicBezTo>
                  <a:cubicBezTo>
                    <a:pt x="26" y="55"/>
                    <a:pt x="24" y="55"/>
                    <a:pt x="21" y="57"/>
                  </a:cubicBezTo>
                  <a:cubicBezTo>
                    <a:pt x="19" y="58"/>
                    <a:pt x="17" y="60"/>
                    <a:pt x="15" y="62"/>
                  </a:cubicBezTo>
                  <a:cubicBezTo>
                    <a:pt x="14" y="64"/>
                    <a:pt x="13" y="67"/>
                    <a:pt x="13" y="71"/>
                  </a:cubicBezTo>
                  <a:cubicBezTo>
                    <a:pt x="13" y="77"/>
                    <a:pt x="15" y="81"/>
                    <a:pt x="19" y="84"/>
                  </a:cubicBezTo>
                  <a:cubicBezTo>
                    <a:pt x="23" y="87"/>
                    <a:pt x="27" y="88"/>
                    <a:pt x="33" y="88"/>
                  </a:cubicBezTo>
                  <a:cubicBezTo>
                    <a:pt x="35" y="88"/>
                    <a:pt x="38" y="88"/>
                    <a:pt x="41" y="87"/>
                  </a:cubicBezTo>
                  <a:cubicBezTo>
                    <a:pt x="44" y="86"/>
                    <a:pt x="47" y="85"/>
                    <a:pt x="50" y="84"/>
                  </a:cubicBezTo>
                  <a:cubicBezTo>
                    <a:pt x="53" y="83"/>
                    <a:pt x="56" y="81"/>
                    <a:pt x="58" y="80"/>
                  </a:cubicBezTo>
                  <a:cubicBezTo>
                    <a:pt x="61" y="79"/>
                    <a:pt x="63" y="77"/>
                    <a:pt x="66" y="76"/>
                  </a:cubicBezTo>
                  <a:lnTo>
                    <a:pt x="66" y="54"/>
                  </a:lnTo>
                  <a:close/>
                  <a:moveTo>
                    <a:pt x="65" y="88"/>
                  </a:moveTo>
                  <a:lnTo>
                    <a:pt x="65" y="88"/>
                  </a:lnTo>
                  <a:cubicBezTo>
                    <a:pt x="57" y="93"/>
                    <a:pt x="50" y="96"/>
                    <a:pt x="44" y="98"/>
                  </a:cubicBezTo>
                  <a:cubicBezTo>
                    <a:pt x="39" y="99"/>
                    <a:pt x="34" y="100"/>
                    <a:pt x="30" y="100"/>
                  </a:cubicBezTo>
                  <a:cubicBezTo>
                    <a:pt x="21" y="100"/>
                    <a:pt x="14" y="97"/>
                    <a:pt x="8" y="92"/>
                  </a:cubicBezTo>
                  <a:cubicBezTo>
                    <a:pt x="2" y="87"/>
                    <a:pt x="0" y="80"/>
                    <a:pt x="0" y="71"/>
                  </a:cubicBezTo>
                  <a:cubicBezTo>
                    <a:pt x="0" y="66"/>
                    <a:pt x="1" y="62"/>
                    <a:pt x="3" y="58"/>
                  </a:cubicBezTo>
                  <a:cubicBezTo>
                    <a:pt x="5" y="54"/>
                    <a:pt x="8" y="51"/>
                    <a:pt x="12" y="49"/>
                  </a:cubicBezTo>
                  <a:cubicBezTo>
                    <a:pt x="15" y="47"/>
                    <a:pt x="19" y="45"/>
                    <a:pt x="23" y="44"/>
                  </a:cubicBezTo>
                  <a:cubicBezTo>
                    <a:pt x="27" y="43"/>
                    <a:pt x="30" y="43"/>
                    <a:pt x="34" y="43"/>
                  </a:cubicBezTo>
                  <a:lnTo>
                    <a:pt x="66" y="43"/>
                  </a:lnTo>
                  <a:lnTo>
                    <a:pt x="66" y="34"/>
                  </a:lnTo>
                  <a:cubicBezTo>
                    <a:pt x="66" y="27"/>
                    <a:pt x="64" y="21"/>
                    <a:pt x="59" y="17"/>
                  </a:cubicBezTo>
                  <a:cubicBezTo>
                    <a:pt x="55" y="14"/>
                    <a:pt x="49" y="12"/>
                    <a:pt x="41" y="12"/>
                  </a:cubicBezTo>
                  <a:cubicBezTo>
                    <a:pt x="37" y="12"/>
                    <a:pt x="32" y="13"/>
                    <a:pt x="27" y="14"/>
                  </a:cubicBezTo>
                  <a:cubicBezTo>
                    <a:pt x="23" y="15"/>
                    <a:pt x="18" y="17"/>
                    <a:pt x="13" y="21"/>
                  </a:cubicBezTo>
                  <a:lnTo>
                    <a:pt x="6" y="11"/>
                  </a:lnTo>
                  <a:cubicBezTo>
                    <a:pt x="12" y="7"/>
                    <a:pt x="18" y="4"/>
                    <a:pt x="24" y="2"/>
                  </a:cubicBezTo>
                  <a:cubicBezTo>
                    <a:pt x="30" y="1"/>
                    <a:pt x="36" y="0"/>
                    <a:pt x="42" y="0"/>
                  </a:cubicBezTo>
                  <a:cubicBezTo>
                    <a:pt x="55" y="0"/>
                    <a:pt x="64" y="3"/>
                    <a:pt x="70" y="9"/>
                  </a:cubicBezTo>
                  <a:cubicBezTo>
                    <a:pt x="76" y="15"/>
                    <a:pt x="79" y="23"/>
                    <a:pt x="79" y="34"/>
                  </a:cubicBezTo>
                  <a:lnTo>
                    <a:pt x="79" y="99"/>
                  </a:lnTo>
                  <a:lnTo>
                    <a:pt x="67" y="99"/>
                  </a:lnTo>
                  <a:lnTo>
                    <a:pt x="66" y="88"/>
                  </a:lnTo>
                  <a:lnTo>
                    <a:pt x="65" y="8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95"/>
            <p:cNvSpPr>
              <a:spLocks/>
            </p:cNvSpPr>
            <p:nvPr userDrawn="1"/>
          </p:nvSpPr>
          <p:spPr bwMode="auto">
            <a:xfrm>
              <a:off x="7053" y="4106"/>
              <a:ext cx="34" cy="50"/>
            </a:xfrm>
            <a:custGeom>
              <a:avLst/>
              <a:gdLst>
                <a:gd name="T0" fmla="*/ 38 w 70"/>
                <a:gd name="T1" fmla="*/ 0 h 100"/>
                <a:gd name="T2" fmla="*/ 38 w 70"/>
                <a:gd name="T3" fmla="*/ 0 h 100"/>
                <a:gd name="T4" fmla="*/ 55 w 70"/>
                <a:gd name="T5" fmla="*/ 2 h 100"/>
                <a:gd name="T6" fmla="*/ 70 w 70"/>
                <a:gd name="T7" fmla="*/ 11 h 100"/>
                <a:gd name="T8" fmla="*/ 62 w 70"/>
                <a:gd name="T9" fmla="*/ 20 h 100"/>
                <a:gd name="T10" fmla="*/ 50 w 70"/>
                <a:gd name="T11" fmla="*/ 14 h 100"/>
                <a:gd name="T12" fmla="*/ 39 w 70"/>
                <a:gd name="T13" fmla="*/ 12 h 100"/>
                <a:gd name="T14" fmla="*/ 30 w 70"/>
                <a:gd name="T15" fmla="*/ 13 h 100"/>
                <a:gd name="T16" fmla="*/ 21 w 70"/>
                <a:gd name="T17" fmla="*/ 18 h 100"/>
                <a:gd name="T18" fmla="*/ 15 w 70"/>
                <a:gd name="T19" fmla="*/ 26 h 100"/>
                <a:gd name="T20" fmla="*/ 13 w 70"/>
                <a:gd name="T21" fmla="*/ 38 h 100"/>
                <a:gd name="T22" fmla="*/ 13 w 70"/>
                <a:gd name="T23" fmla="*/ 62 h 100"/>
                <a:gd name="T24" fmla="*/ 15 w 70"/>
                <a:gd name="T25" fmla="*/ 74 h 100"/>
                <a:gd name="T26" fmla="*/ 21 w 70"/>
                <a:gd name="T27" fmla="*/ 82 h 100"/>
                <a:gd name="T28" fmla="*/ 30 w 70"/>
                <a:gd name="T29" fmla="*/ 86 h 100"/>
                <a:gd name="T30" fmla="*/ 39 w 70"/>
                <a:gd name="T31" fmla="*/ 88 h 100"/>
                <a:gd name="T32" fmla="*/ 50 w 70"/>
                <a:gd name="T33" fmla="*/ 86 h 100"/>
                <a:gd name="T34" fmla="*/ 61 w 70"/>
                <a:gd name="T35" fmla="*/ 80 h 100"/>
                <a:gd name="T36" fmla="*/ 69 w 70"/>
                <a:gd name="T37" fmla="*/ 89 h 100"/>
                <a:gd name="T38" fmla="*/ 55 w 70"/>
                <a:gd name="T39" fmla="*/ 97 h 100"/>
                <a:gd name="T40" fmla="*/ 39 w 70"/>
                <a:gd name="T41" fmla="*/ 100 h 100"/>
                <a:gd name="T42" fmla="*/ 23 w 70"/>
                <a:gd name="T43" fmla="*/ 97 h 100"/>
                <a:gd name="T44" fmla="*/ 11 w 70"/>
                <a:gd name="T45" fmla="*/ 90 h 100"/>
                <a:gd name="T46" fmla="*/ 3 w 70"/>
                <a:gd name="T47" fmla="*/ 79 h 100"/>
                <a:gd name="T48" fmla="*/ 0 w 70"/>
                <a:gd name="T49" fmla="*/ 65 h 100"/>
                <a:gd name="T50" fmla="*/ 0 w 70"/>
                <a:gd name="T51" fmla="*/ 36 h 100"/>
                <a:gd name="T52" fmla="*/ 3 w 70"/>
                <a:gd name="T53" fmla="*/ 21 h 100"/>
                <a:gd name="T54" fmla="*/ 11 w 70"/>
                <a:gd name="T55" fmla="*/ 10 h 100"/>
                <a:gd name="T56" fmla="*/ 23 w 70"/>
                <a:gd name="T57" fmla="*/ 2 h 100"/>
                <a:gd name="T58" fmla="*/ 38 w 70"/>
                <a:gd name="T5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00">
                  <a:moveTo>
                    <a:pt x="38" y="0"/>
                  </a:moveTo>
                  <a:lnTo>
                    <a:pt x="38" y="0"/>
                  </a:lnTo>
                  <a:cubicBezTo>
                    <a:pt x="44" y="0"/>
                    <a:pt x="49" y="1"/>
                    <a:pt x="55" y="2"/>
                  </a:cubicBezTo>
                  <a:cubicBezTo>
                    <a:pt x="60" y="3"/>
                    <a:pt x="65" y="6"/>
                    <a:pt x="70" y="11"/>
                  </a:cubicBezTo>
                  <a:lnTo>
                    <a:pt x="62" y="20"/>
                  </a:lnTo>
                  <a:cubicBezTo>
                    <a:pt x="58" y="17"/>
                    <a:pt x="54" y="15"/>
                    <a:pt x="50" y="14"/>
                  </a:cubicBezTo>
                  <a:cubicBezTo>
                    <a:pt x="46" y="12"/>
                    <a:pt x="42" y="12"/>
                    <a:pt x="39" y="12"/>
                  </a:cubicBezTo>
                  <a:cubicBezTo>
                    <a:pt x="36" y="12"/>
                    <a:pt x="33" y="12"/>
                    <a:pt x="30" y="13"/>
                  </a:cubicBezTo>
                  <a:cubicBezTo>
                    <a:pt x="27" y="14"/>
                    <a:pt x="24" y="16"/>
                    <a:pt x="21" y="18"/>
                  </a:cubicBezTo>
                  <a:cubicBezTo>
                    <a:pt x="19" y="20"/>
                    <a:pt x="17" y="23"/>
                    <a:pt x="15" y="26"/>
                  </a:cubicBezTo>
                  <a:cubicBezTo>
                    <a:pt x="14" y="29"/>
                    <a:pt x="13" y="33"/>
                    <a:pt x="13" y="38"/>
                  </a:cubicBezTo>
                  <a:lnTo>
                    <a:pt x="13" y="62"/>
                  </a:lnTo>
                  <a:cubicBezTo>
                    <a:pt x="13" y="66"/>
                    <a:pt x="14" y="70"/>
                    <a:pt x="15" y="74"/>
                  </a:cubicBezTo>
                  <a:cubicBezTo>
                    <a:pt x="17" y="77"/>
                    <a:pt x="19" y="80"/>
                    <a:pt x="21" y="82"/>
                  </a:cubicBezTo>
                  <a:cubicBezTo>
                    <a:pt x="24" y="84"/>
                    <a:pt x="27" y="85"/>
                    <a:pt x="30" y="86"/>
                  </a:cubicBezTo>
                  <a:cubicBezTo>
                    <a:pt x="33" y="87"/>
                    <a:pt x="36" y="88"/>
                    <a:pt x="39" y="88"/>
                  </a:cubicBezTo>
                  <a:cubicBezTo>
                    <a:pt x="42" y="88"/>
                    <a:pt x="46" y="87"/>
                    <a:pt x="50" y="86"/>
                  </a:cubicBezTo>
                  <a:cubicBezTo>
                    <a:pt x="55" y="85"/>
                    <a:pt x="58" y="83"/>
                    <a:pt x="61" y="80"/>
                  </a:cubicBezTo>
                  <a:lnTo>
                    <a:pt x="69" y="89"/>
                  </a:lnTo>
                  <a:cubicBezTo>
                    <a:pt x="65" y="93"/>
                    <a:pt x="60" y="96"/>
                    <a:pt x="55" y="97"/>
                  </a:cubicBezTo>
                  <a:cubicBezTo>
                    <a:pt x="50" y="99"/>
                    <a:pt x="44" y="100"/>
                    <a:pt x="39" y="100"/>
                  </a:cubicBezTo>
                  <a:cubicBezTo>
                    <a:pt x="33" y="100"/>
                    <a:pt x="28" y="99"/>
                    <a:pt x="23" y="97"/>
                  </a:cubicBezTo>
                  <a:cubicBezTo>
                    <a:pt x="18" y="96"/>
                    <a:pt x="14" y="93"/>
                    <a:pt x="11" y="90"/>
                  </a:cubicBezTo>
                  <a:cubicBezTo>
                    <a:pt x="7" y="87"/>
                    <a:pt x="5" y="83"/>
                    <a:pt x="3" y="79"/>
                  </a:cubicBezTo>
                  <a:cubicBezTo>
                    <a:pt x="1" y="75"/>
                    <a:pt x="0" y="70"/>
                    <a:pt x="0" y="65"/>
                  </a:cubicBezTo>
                  <a:lnTo>
                    <a:pt x="0" y="36"/>
                  </a:lnTo>
                  <a:cubicBezTo>
                    <a:pt x="0" y="30"/>
                    <a:pt x="1" y="25"/>
                    <a:pt x="3" y="21"/>
                  </a:cubicBezTo>
                  <a:cubicBezTo>
                    <a:pt x="5" y="17"/>
                    <a:pt x="8" y="13"/>
                    <a:pt x="11" y="10"/>
                  </a:cubicBezTo>
                  <a:cubicBezTo>
                    <a:pt x="15" y="7"/>
                    <a:pt x="19" y="4"/>
                    <a:pt x="23" y="2"/>
                  </a:cubicBezTo>
                  <a:cubicBezTo>
                    <a:pt x="28" y="1"/>
                    <a:pt x="33" y="0"/>
                    <a:pt x="3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96"/>
            <p:cNvSpPr>
              <a:spLocks/>
            </p:cNvSpPr>
            <p:nvPr userDrawn="1"/>
          </p:nvSpPr>
          <p:spPr bwMode="auto">
            <a:xfrm>
              <a:off x="7090" y="4107"/>
              <a:ext cx="38" cy="48"/>
            </a:xfrm>
            <a:custGeom>
              <a:avLst/>
              <a:gdLst>
                <a:gd name="T0" fmla="*/ 45 w 77"/>
                <a:gd name="T1" fmla="*/ 12 h 98"/>
                <a:gd name="T2" fmla="*/ 45 w 77"/>
                <a:gd name="T3" fmla="*/ 12 h 98"/>
                <a:gd name="T4" fmla="*/ 45 w 77"/>
                <a:gd name="T5" fmla="*/ 98 h 98"/>
                <a:gd name="T6" fmla="*/ 32 w 77"/>
                <a:gd name="T7" fmla="*/ 98 h 98"/>
                <a:gd name="T8" fmla="*/ 32 w 77"/>
                <a:gd name="T9" fmla="*/ 12 h 98"/>
                <a:gd name="T10" fmla="*/ 0 w 77"/>
                <a:gd name="T11" fmla="*/ 12 h 98"/>
                <a:gd name="T12" fmla="*/ 0 w 77"/>
                <a:gd name="T13" fmla="*/ 0 h 98"/>
                <a:gd name="T14" fmla="*/ 77 w 77"/>
                <a:gd name="T15" fmla="*/ 0 h 98"/>
                <a:gd name="T16" fmla="*/ 77 w 77"/>
                <a:gd name="T17" fmla="*/ 12 h 98"/>
                <a:gd name="T18" fmla="*/ 45 w 77"/>
                <a:gd name="T19" fmla="*/ 1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98">
                  <a:moveTo>
                    <a:pt x="45" y="12"/>
                  </a:moveTo>
                  <a:lnTo>
                    <a:pt x="45" y="12"/>
                  </a:lnTo>
                  <a:lnTo>
                    <a:pt x="45" y="98"/>
                  </a:lnTo>
                  <a:lnTo>
                    <a:pt x="32" y="98"/>
                  </a:lnTo>
                  <a:lnTo>
                    <a:pt x="3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77" y="0"/>
                  </a:lnTo>
                  <a:lnTo>
                    <a:pt x="77" y="12"/>
                  </a:lnTo>
                  <a:lnTo>
                    <a:pt x="45" y="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97"/>
            <p:cNvSpPr>
              <a:spLocks noEditPoints="1"/>
            </p:cNvSpPr>
            <p:nvPr userDrawn="1"/>
          </p:nvSpPr>
          <p:spPr bwMode="auto">
            <a:xfrm>
              <a:off x="7132" y="4106"/>
              <a:ext cx="38" cy="50"/>
            </a:xfrm>
            <a:custGeom>
              <a:avLst/>
              <a:gdLst>
                <a:gd name="T0" fmla="*/ 66 w 79"/>
                <a:gd name="T1" fmla="*/ 38 h 100"/>
                <a:gd name="T2" fmla="*/ 66 w 79"/>
                <a:gd name="T3" fmla="*/ 38 h 100"/>
                <a:gd name="T4" fmla="*/ 64 w 79"/>
                <a:gd name="T5" fmla="*/ 26 h 100"/>
                <a:gd name="T6" fmla="*/ 57 w 79"/>
                <a:gd name="T7" fmla="*/ 18 h 100"/>
                <a:gd name="T8" fmla="*/ 49 w 79"/>
                <a:gd name="T9" fmla="*/ 14 h 100"/>
                <a:gd name="T10" fmla="*/ 39 w 79"/>
                <a:gd name="T11" fmla="*/ 12 h 100"/>
                <a:gd name="T12" fmla="*/ 30 w 79"/>
                <a:gd name="T13" fmla="*/ 14 h 100"/>
                <a:gd name="T14" fmla="*/ 21 w 79"/>
                <a:gd name="T15" fmla="*/ 18 h 100"/>
                <a:gd name="T16" fmla="*/ 15 w 79"/>
                <a:gd name="T17" fmla="*/ 26 h 100"/>
                <a:gd name="T18" fmla="*/ 13 w 79"/>
                <a:gd name="T19" fmla="*/ 38 h 100"/>
                <a:gd name="T20" fmla="*/ 13 w 79"/>
                <a:gd name="T21" fmla="*/ 61 h 100"/>
                <a:gd name="T22" fmla="*/ 15 w 79"/>
                <a:gd name="T23" fmla="*/ 74 h 100"/>
                <a:gd name="T24" fmla="*/ 21 w 79"/>
                <a:gd name="T25" fmla="*/ 82 h 100"/>
                <a:gd name="T26" fmla="*/ 29 w 79"/>
                <a:gd name="T27" fmla="*/ 86 h 100"/>
                <a:gd name="T28" fmla="*/ 39 w 79"/>
                <a:gd name="T29" fmla="*/ 88 h 100"/>
                <a:gd name="T30" fmla="*/ 49 w 79"/>
                <a:gd name="T31" fmla="*/ 86 h 100"/>
                <a:gd name="T32" fmla="*/ 58 w 79"/>
                <a:gd name="T33" fmla="*/ 82 h 100"/>
                <a:gd name="T34" fmla="*/ 64 w 79"/>
                <a:gd name="T35" fmla="*/ 74 h 100"/>
                <a:gd name="T36" fmla="*/ 66 w 79"/>
                <a:gd name="T37" fmla="*/ 61 h 100"/>
                <a:gd name="T38" fmla="*/ 66 w 79"/>
                <a:gd name="T39" fmla="*/ 38 h 100"/>
                <a:gd name="T40" fmla="*/ 79 w 79"/>
                <a:gd name="T41" fmla="*/ 64 h 100"/>
                <a:gd name="T42" fmla="*/ 79 w 79"/>
                <a:gd name="T43" fmla="*/ 64 h 100"/>
                <a:gd name="T44" fmla="*/ 76 w 79"/>
                <a:gd name="T45" fmla="*/ 79 h 100"/>
                <a:gd name="T46" fmla="*/ 67 w 79"/>
                <a:gd name="T47" fmla="*/ 90 h 100"/>
                <a:gd name="T48" fmla="*/ 55 w 79"/>
                <a:gd name="T49" fmla="*/ 97 h 100"/>
                <a:gd name="T50" fmla="*/ 39 w 79"/>
                <a:gd name="T51" fmla="*/ 100 h 100"/>
                <a:gd name="T52" fmla="*/ 23 w 79"/>
                <a:gd name="T53" fmla="*/ 97 h 100"/>
                <a:gd name="T54" fmla="*/ 11 w 79"/>
                <a:gd name="T55" fmla="*/ 90 h 100"/>
                <a:gd name="T56" fmla="*/ 3 w 79"/>
                <a:gd name="T57" fmla="*/ 79 h 100"/>
                <a:gd name="T58" fmla="*/ 0 w 79"/>
                <a:gd name="T59" fmla="*/ 64 h 100"/>
                <a:gd name="T60" fmla="*/ 0 w 79"/>
                <a:gd name="T61" fmla="*/ 35 h 100"/>
                <a:gd name="T62" fmla="*/ 3 w 79"/>
                <a:gd name="T63" fmla="*/ 21 h 100"/>
                <a:gd name="T64" fmla="*/ 11 w 79"/>
                <a:gd name="T65" fmla="*/ 10 h 100"/>
                <a:gd name="T66" fmla="*/ 24 w 79"/>
                <a:gd name="T67" fmla="*/ 3 h 100"/>
                <a:gd name="T68" fmla="*/ 39 w 79"/>
                <a:gd name="T69" fmla="*/ 0 h 100"/>
                <a:gd name="T70" fmla="*/ 55 w 79"/>
                <a:gd name="T71" fmla="*/ 3 h 100"/>
                <a:gd name="T72" fmla="*/ 68 w 79"/>
                <a:gd name="T73" fmla="*/ 10 h 100"/>
                <a:gd name="T74" fmla="*/ 76 w 79"/>
                <a:gd name="T75" fmla="*/ 21 h 100"/>
                <a:gd name="T76" fmla="*/ 79 w 79"/>
                <a:gd name="T77" fmla="*/ 35 h 100"/>
                <a:gd name="T78" fmla="*/ 79 w 79"/>
                <a:gd name="T79" fmla="*/ 6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" h="100">
                  <a:moveTo>
                    <a:pt x="66" y="38"/>
                  </a:moveTo>
                  <a:lnTo>
                    <a:pt x="66" y="38"/>
                  </a:lnTo>
                  <a:cubicBezTo>
                    <a:pt x="66" y="33"/>
                    <a:pt x="65" y="29"/>
                    <a:pt x="64" y="26"/>
                  </a:cubicBezTo>
                  <a:cubicBezTo>
                    <a:pt x="62" y="23"/>
                    <a:pt x="60" y="20"/>
                    <a:pt x="57" y="18"/>
                  </a:cubicBezTo>
                  <a:cubicBezTo>
                    <a:pt x="55" y="16"/>
                    <a:pt x="52" y="14"/>
                    <a:pt x="49" y="14"/>
                  </a:cubicBezTo>
                  <a:cubicBezTo>
                    <a:pt x="46" y="13"/>
                    <a:pt x="42" y="12"/>
                    <a:pt x="39" y="12"/>
                  </a:cubicBezTo>
                  <a:cubicBezTo>
                    <a:pt x="36" y="12"/>
                    <a:pt x="33" y="13"/>
                    <a:pt x="30" y="14"/>
                  </a:cubicBezTo>
                  <a:cubicBezTo>
                    <a:pt x="27" y="14"/>
                    <a:pt x="24" y="16"/>
                    <a:pt x="21" y="18"/>
                  </a:cubicBezTo>
                  <a:cubicBezTo>
                    <a:pt x="19" y="20"/>
                    <a:pt x="17" y="23"/>
                    <a:pt x="15" y="26"/>
                  </a:cubicBezTo>
                  <a:cubicBezTo>
                    <a:pt x="13" y="29"/>
                    <a:pt x="13" y="33"/>
                    <a:pt x="13" y="38"/>
                  </a:cubicBezTo>
                  <a:lnTo>
                    <a:pt x="13" y="61"/>
                  </a:lnTo>
                  <a:cubicBezTo>
                    <a:pt x="13" y="66"/>
                    <a:pt x="13" y="70"/>
                    <a:pt x="15" y="74"/>
                  </a:cubicBezTo>
                  <a:cubicBezTo>
                    <a:pt x="16" y="77"/>
                    <a:pt x="18" y="80"/>
                    <a:pt x="21" y="82"/>
                  </a:cubicBezTo>
                  <a:cubicBezTo>
                    <a:pt x="23" y="84"/>
                    <a:pt x="26" y="85"/>
                    <a:pt x="29" y="86"/>
                  </a:cubicBezTo>
                  <a:cubicBezTo>
                    <a:pt x="33" y="87"/>
                    <a:pt x="36" y="88"/>
                    <a:pt x="39" y="88"/>
                  </a:cubicBezTo>
                  <a:cubicBezTo>
                    <a:pt x="43" y="88"/>
                    <a:pt x="46" y="87"/>
                    <a:pt x="49" y="86"/>
                  </a:cubicBezTo>
                  <a:cubicBezTo>
                    <a:pt x="52" y="85"/>
                    <a:pt x="55" y="84"/>
                    <a:pt x="58" y="82"/>
                  </a:cubicBezTo>
                  <a:cubicBezTo>
                    <a:pt x="60" y="80"/>
                    <a:pt x="62" y="77"/>
                    <a:pt x="64" y="74"/>
                  </a:cubicBezTo>
                  <a:cubicBezTo>
                    <a:pt x="65" y="70"/>
                    <a:pt x="66" y="66"/>
                    <a:pt x="66" y="61"/>
                  </a:cubicBezTo>
                  <a:lnTo>
                    <a:pt x="66" y="38"/>
                  </a:lnTo>
                  <a:close/>
                  <a:moveTo>
                    <a:pt x="79" y="64"/>
                  </a:moveTo>
                  <a:lnTo>
                    <a:pt x="79" y="64"/>
                  </a:lnTo>
                  <a:cubicBezTo>
                    <a:pt x="79" y="70"/>
                    <a:pt x="78" y="75"/>
                    <a:pt x="76" y="79"/>
                  </a:cubicBezTo>
                  <a:cubicBezTo>
                    <a:pt x="74" y="84"/>
                    <a:pt x="71" y="87"/>
                    <a:pt x="67" y="90"/>
                  </a:cubicBezTo>
                  <a:cubicBezTo>
                    <a:pt x="64" y="94"/>
                    <a:pt x="60" y="96"/>
                    <a:pt x="55" y="97"/>
                  </a:cubicBezTo>
                  <a:cubicBezTo>
                    <a:pt x="50" y="99"/>
                    <a:pt x="45" y="100"/>
                    <a:pt x="39" y="100"/>
                  </a:cubicBezTo>
                  <a:cubicBezTo>
                    <a:pt x="33" y="100"/>
                    <a:pt x="28" y="99"/>
                    <a:pt x="23" y="97"/>
                  </a:cubicBezTo>
                  <a:cubicBezTo>
                    <a:pt x="19" y="96"/>
                    <a:pt x="14" y="93"/>
                    <a:pt x="11" y="90"/>
                  </a:cubicBezTo>
                  <a:cubicBezTo>
                    <a:pt x="7" y="87"/>
                    <a:pt x="5" y="84"/>
                    <a:pt x="3" y="79"/>
                  </a:cubicBezTo>
                  <a:cubicBezTo>
                    <a:pt x="1" y="75"/>
                    <a:pt x="0" y="70"/>
                    <a:pt x="0" y="64"/>
                  </a:cubicBezTo>
                  <a:lnTo>
                    <a:pt x="0" y="35"/>
                  </a:lnTo>
                  <a:cubicBezTo>
                    <a:pt x="0" y="30"/>
                    <a:pt x="1" y="25"/>
                    <a:pt x="3" y="21"/>
                  </a:cubicBezTo>
                  <a:cubicBezTo>
                    <a:pt x="5" y="16"/>
                    <a:pt x="8" y="13"/>
                    <a:pt x="11" y="10"/>
                  </a:cubicBezTo>
                  <a:cubicBezTo>
                    <a:pt x="15" y="7"/>
                    <a:pt x="19" y="4"/>
                    <a:pt x="24" y="3"/>
                  </a:cubicBezTo>
                  <a:cubicBezTo>
                    <a:pt x="29" y="1"/>
                    <a:pt x="34" y="0"/>
                    <a:pt x="39" y="0"/>
                  </a:cubicBezTo>
                  <a:cubicBezTo>
                    <a:pt x="45" y="0"/>
                    <a:pt x="50" y="1"/>
                    <a:pt x="55" y="3"/>
                  </a:cubicBezTo>
                  <a:cubicBezTo>
                    <a:pt x="60" y="4"/>
                    <a:pt x="64" y="7"/>
                    <a:pt x="68" y="10"/>
                  </a:cubicBezTo>
                  <a:cubicBezTo>
                    <a:pt x="71" y="13"/>
                    <a:pt x="74" y="16"/>
                    <a:pt x="76" y="21"/>
                  </a:cubicBezTo>
                  <a:cubicBezTo>
                    <a:pt x="78" y="25"/>
                    <a:pt x="79" y="30"/>
                    <a:pt x="79" y="35"/>
                  </a:cubicBezTo>
                  <a:lnTo>
                    <a:pt x="79" y="6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98"/>
            <p:cNvSpPr>
              <a:spLocks noEditPoints="1"/>
            </p:cNvSpPr>
            <p:nvPr userDrawn="1"/>
          </p:nvSpPr>
          <p:spPr bwMode="auto">
            <a:xfrm>
              <a:off x="7178" y="4107"/>
              <a:ext cx="37" cy="48"/>
            </a:xfrm>
            <a:custGeom>
              <a:avLst/>
              <a:gdLst>
                <a:gd name="T0" fmla="*/ 15 w 77"/>
                <a:gd name="T1" fmla="*/ 29 h 98"/>
                <a:gd name="T2" fmla="*/ 15 w 77"/>
                <a:gd name="T3" fmla="*/ 29 h 98"/>
                <a:gd name="T4" fmla="*/ 20 w 77"/>
                <a:gd name="T5" fmla="*/ 41 h 98"/>
                <a:gd name="T6" fmla="*/ 34 w 77"/>
                <a:gd name="T7" fmla="*/ 45 h 98"/>
                <a:gd name="T8" fmla="*/ 64 w 77"/>
                <a:gd name="T9" fmla="*/ 45 h 98"/>
                <a:gd name="T10" fmla="*/ 64 w 77"/>
                <a:gd name="T11" fmla="*/ 12 h 98"/>
                <a:gd name="T12" fmla="*/ 34 w 77"/>
                <a:gd name="T13" fmla="*/ 12 h 98"/>
                <a:gd name="T14" fmla="*/ 20 w 77"/>
                <a:gd name="T15" fmla="*/ 16 h 98"/>
                <a:gd name="T16" fmla="*/ 15 w 77"/>
                <a:gd name="T17" fmla="*/ 29 h 98"/>
                <a:gd name="T18" fmla="*/ 2 w 77"/>
                <a:gd name="T19" fmla="*/ 29 h 98"/>
                <a:gd name="T20" fmla="*/ 2 w 77"/>
                <a:gd name="T21" fmla="*/ 29 h 98"/>
                <a:gd name="T22" fmla="*/ 4 w 77"/>
                <a:gd name="T23" fmla="*/ 18 h 98"/>
                <a:gd name="T24" fmla="*/ 10 w 77"/>
                <a:gd name="T25" fmla="*/ 9 h 98"/>
                <a:gd name="T26" fmla="*/ 20 w 77"/>
                <a:gd name="T27" fmla="*/ 2 h 98"/>
                <a:gd name="T28" fmla="*/ 32 w 77"/>
                <a:gd name="T29" fmla="*/ 0 h 98"/>
                <a:gd name="T30" fmla="*/ 77 w 77"/>
                <a:gd name="T31" fmla="*/ 0 h 98"/>
                <a:gd name="T32" fmla="*/ 77 w 77"/>
                <a:gd name="T33" fmla="*/ 98 h 98"/>
                <a:gd name="T34" fmla="*/ 64 w 77"/>
                <a:gd name="T35" fmla="*/ 98 h 98"/>
                <a:gd name="T36" fmla="*/ 64 w 77"/>
                <a:gd name="T37" fmla="*/ 56 h 98"/>
                <a:gd name="T38" fmla="*/ 38 w 77"/>
                <a:gd name="T39" fmla="*/ 56 h 98"/>
                <a:gd name="T40" fmla="*/ 27 w 77"/>
                <a:gd name="T41" fmla="*/ 59 h 98"/>
                <a:gd name="T42" fmla="*/ 20 w 77"/>
                <a:gd name="T43" fmla="*/ 71 h 98"/>
                <a:gd name="T44" fmla="*/ 13 w 77"/>
                <a:gd name="T45" fmla="*/ 98 h 98"/>
                <a:gd name="T46" fmla="*/ 0 w 77"/>
                <a:gd name="T47" fmla="*/ 98 h 98"/>
                <a:gd name="T48" fmla="*/ 7 w 77"/>
                <a:gd name="T49" fmla="*/ 70 h 98"/>
                <a:gd name="T50" fmla="*/ 11 w 77"/>
                <a:gd name="T51" fmla="*/ 60 h 98"/>
                <a:gd name="T52" fmla="*/ 19 w 77"/>
                <a:gd name="T53" fmla="*/ 53 h 98"/>
                <a:gd name="T54" fmla="*/ 7 w 77"/>
                <a:gd name="T55" fmla="*/ 44 h 98"/>
                <a:gd name="T56" fmla="*/ 2 w 77"/>
                <a:gd name="T57" fmla="*/ 2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98">
                  <a:moveTo>
                    <a:pt x="15" y="29"/>
                  </a:moveTo>
                  <a:lnTo>
                    <a:pt x="15" y="29"/>
                  </a:lnTo>
                  <a:cubicBezTo>
                    <a:pt x="15" y="35"/>
                    <a:pt x="17" y="39"/>
                    <a:pt x="20" y="41"/>
                  </a:cubicBezTo>
                  <a:cubicBezTo>
                    <a:pt x="24" y="44"/>
                    <a:pt x="29" y="45"/>
                    <a:pt x="34" y="45"/>
                  </a:cubicBezTo>
                  <a:lnTo>
                    <a:pt x="64" y="45"/>
                  </a:lnTo>
                  <a:lnTo>
                    <a:pt x="64" y="12"/>
                  </a:lnTo>
                  <a:lnTo>
                    <a:pt x="34" y="12"/>
                  </a:lnTo>
                  <a:cubicBezTo>
                    <a:pt x="29" y="12"/>
                    <a:pt x="24" y="14"/>
                    <a:pt x="20" y="16"/>
                  </a:cubicBezTo>
                  <a:cubicBezTo>
                    <a:pt x="17" y="19"/>
                    <a:pt x="15" y="23"/>
                    <a:pt x="15" y="29"/>
                  </a:cubicBezTo>
                  <a:close/>
                  <a:moveTo>
                    <a:pt x="2" y="29"/>
                  </a:moveTo>
                  <a:lnTo>
                    <a:pt x="2" y="29"/>
                  </a:lnTo>
                  <a:cubicBezTo>
                    <a:pt x="2" y="25"/>
                    <a:pt x="3" y="22"/>
                    <a:pt x="4" y="18"/>
                  </a:cubicBezTo>
                  <a:cubicBezTo>
                    <a:pt x="6" y="15"/>
                    <a:pt x="8" y="11"/>
                    <a:pt x="10" y="9"/>
                  </a:cubicBezTo>
                  <a:cubicBezTo>
                    <a:pt x="13" y="6"/>
                    <a:pt x="16" y="4"/>
                    <a:pt x="20" y="2"/>
                  </a:cubicBezTo>
                  <a:cubicBezTo>
                    <a:pt x="23" y="1"/>
                    <a:pt x="28" y="0"/>
                    <a:pt x="32" y="0"/>
                  </a:cubicBezTo>
                  <a:lnTo>
                    <a:pt x="77" y="0"/>
                  </a:lnTo>
                  <a:lnTo>
                    <a:pt x="77" y="98"/>
                  </a:lnTo>
                  <a:lnTo>
                    <a:pt x="64" y="98"/>
                  </a:lnTo>
                  <a:lnTo>
                    <a:pt x="64" y="56"/>
                  </a:lnTo>
                  <a:lnTo>
                    <a:pt x="38" y="56"/>
                  </a:lnTo>
                  <a:cubicBezTo>
                    <a:pt x="34" y="56"/>
                    <a:pt x="30" y="57"/>
                    <a:pt x="27" y="59"/>
                  </a:cubicBezTo>
                  <a:cubicBezTo>
                    <a:pt x="23" y="61"/>
                    <a:pt x="21" y="65"/>
                    <a:pt x="20" y="71"/>
                  </a:cubicBezTo>
                  <a:lnTo>
                    <a:pt x="13" y="98"/>
                  </a:lnTo>
                  <a:lnTo>
                    <a:pt x="0" y="98"/>
                  </a:lnTo>
                  <a:lnTo>
                    <a:pt x="7" y="70"/>
                  </a:lnTo>
                  <a:cubicBezTo>
                    <a:pt x="8" y="66"/>
                    <a:pt x="9" y="63"/>
                    <a:pt x="11" y="60"/>
                  </a:cubicBezTo>
                  <a:cubicBezTo>
                    <a:pt x="13" y="57"/>
                    <a:pt x="16" y="54"/>
                    <a:pt x="19" y="53"/>
                  </a:cubicBezTo>
                  <a:cubicBezTo>
                    <a:pt x="14" y="51"/>
                    <a:pt x="9" y="48"/>
                    <a:pt x="7" y="44"/>
                  </a:cubicBezTo>
                  <a:cubicBezTo>
                    <a:pt x="4" y="39"/>
                    <a:pt x="2" y="35"/>
                    <a:pt x="2" y="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299"/>
            <p:cNvSpPr>
              <a:spLocks/>
            </p:cNvSpPr>
            <p:nvPr userDrawn="1"/>
          </p:nvSpPr>
          <p:spPr bwMode="auto">
            <a:xfrm>
              <a:off x="7225" y="4107"/>
              <a:ext cx="63" cy="61"/>
            </a:xfrm>
            <a:custGeom>
              <a:avLst/>
              <a:gdLst>
                <a:gd name="T0" fmla="*/ 117 w 129"/>
                <a:gd name="T1" fmla="*/ 98 h 123"/>
                <a:gd name="T2" fmla="*/ 117 w 129"/>
                <a:gd name="T3" fmla="*/ 98 h 123"/>
                <a:gd name="T4" fmla="*/ 0 w 129"/>
                <a:gd name="T5" fmla="*/ 98 h 123"/>
                <a:gd name="T6" fmla="*/ 0 w 129"/>
                <a:gd name="T7" fmla="*/ 0 h 123"/>
                <a:gd name="T8" fmla="*/ 13 w 129"/>
                <a:gd name="T9" fmla="*/ 0 h 123"/>
                <a:gd name="T10" fmla="*/ 13 w 129"/>
                <a:gd name="T11" fmla="*/ 86 h 123"/>
                <a:gd name="T12" fmla="*/ 54 w 129"/>
                <a:gd name="T13" fmla="*/ 86 h 123"/>
                <a:gd name="T14" fmla="*/ 54 w 129"/>
                <a:gd name="T15" fmla="*/ 0 h 123"/>
                <a:gd name="T16" fmla="*/ 67 w 129"/>
                <a:gd name="T17" fmla="*/ 0 h 123"/>
                <a:gd name="T18" fmla="*/ 67 w 129"/>
                <a:gd name="T19" fmla="*/ 86 h 123"/>
                <a:gd name="T20" fmla="*/ 109 w 129"/>
                <a:gd name="T21" fmla="*/ 86 h 123"/>
                <a:gd name="T22" fmla="*/ 109 w 129"/>
                <a:gd name="T23" fmla="*/ 0 h 123"/>
                <a:gd name="T24" fmla="*/ 121 w 129"/>
                <a:gd name="T25" fmla="*/ 0 h 123"/>
                <a:gd name="T26" fmla="*/ 121 w 129"/>
                <a:gd name="T27" fmla="*/ 87 h 123"/>
                <a:gd name="T28" fmla="*/ 129 w 129"/>
                <a:gd name="T29" fmla="*/ 87 h 123"/>
                <a:gd name="T30" fmla="*/ 129 w 129"/>
                <a:gd name="T31" fmla="*/ 123 h 123"/>
                <a:gd name="T32" fmla="*/ 117 w 129"/>
                <a:gd name="T33" fmla="*/ 123 h 123"/>
                <a:gd name="T34" fmla="*/ 117 w 129"/>
                <a:gd name="T35" fmla="*/ 9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3">
                  <a:moveTo>
                    <a:pt x="117" y="98"/>
                  </a:moveTo>
                  <a:lnTo>
                    <a:pt x="117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86"/>
                  </a:lnTo>
                  <a:lnTo>
                    <a:pt x="54" y="86"/>
                  </a:lnTo>
                  <a:lnTo>
                    <a:pt x="54" y="0"/>
                  </a:lnTo>
                  <a:lnTo>
                    <a:pt x="67" y="0"/>
                  </a:lnTo>
                  <a:lnTo>
                    <a:pt x="67" y="86"/>
                  </a:lnTo>
                  <a:lnTo>
                    <a:pt x="109" y="86"/>
                  </a:lnTo>
                  <a:lnTo>
                    <a:pt x="109" y="0"/>
                  </a:lnTo>
                  <a:lnTo>
                    <a:pt x="121" y="0"/>
                  </a:lnTo>
                  <a:lnTo>
                    <a:pt x="121" y="87"/>
                  </a:lnTo>
                  <a:lnTo>
                    <a:pt x="129" y="87"/>
                  </a:lnTo>
                  <a:lnTo>
                    <a:pt x="129" y="123"/>
                  </a:lnTo>
                  <a:lnTo>
                    <a:pt x="117" y="123"/>
                  </a:lnTo>
                  <a:lnTo>
                    <a:pt x="117" y="9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00"/>
            <p:cNvSpPr>
              <a:spLocks noEditPoints="1"/>
            </p:cNvSpPr>
            <p:nvPr userDrawn="1"/>
          </p:nvSpPr>
          <p:spPr bwMode="auto">
            <a:xfrm>
              <a:off x="7295" y="4106"/>
              <a:ext cx="38" cy="50"/>
            </a:xfrm>
            <a:custGeom>
              <a:avLst/>
              <a:gdLst>
                <a:gd name="T0" fmla="*/ 64 w 77"/>
                <a:gd name="T1" fmla="*/ 38 h 100"/>
                <a:gd name="T2" fmla="*/ 64 w 77"/>
                <a:gd name="T3" fmla="*/ 38 h 100"/>
                <a:gd name="T4" fmla="*/ 62 w 77"/>
                <a:gd name="T5" fmla="*/ 26 h 100"/>
                <a:gd name="T6" fmla="*/ 56 w 77"/>
                <a:gd name="T7" fmla="*/ 18 h 100"/>
                <a:gd name="T8" fmla="*/ 48 w 77"/>
                <a:gd name="T9" fmla="*/ 14 h 100"/>
                <a:gd name="T10" fmla="*/ 39 w 77"/>
                <a:gd name="T11" fmla="*/ 12 h 100"/>
                <a:gd name="T12" fmla="*/ 29 w 77"/>
                <a:gd name="T13" fmla="*/ 14 h 100"/>
                <a:gd name="T14" fmla="*/ 21 w 77"/>
                <a:gd name="T15" fmla="*/ 18 h 100"/>
                <a:gd name="T16" fmla="*/ 15 w 77"/>
                <a:gd name="T17" fmla="*/ 26 h 100"/>
                <a:gd name="T18" fmla="*/ 13 w 77"/>
                <a:gd name="T19" fmla="*/ 38 h 100"/>
                <a:gd name="T20" fmla="*/ 13 w 77"/>
                <a:gd name="T21" fmla="*/ 44 h 100"/>
                <a:gd name="T22" fmla="*/ 64 w 77"/>
                <a:gd name="T23" fmla="*/ 44 h 100"/>
                <a:gd name="T24" fmla="*/ 64 w 77"/>
                <a:gd name="T25" fmla="*/ 38 h 100"/>
                <a:gd name="T26" fmla="*/ 13 w 77"/>
                <a:gd name="T27" fmla="*/ 55 h 100"/>
                <a:gd name="T28" fmla="*/ 13 w 77"/>
                <a:gd name="T29" fmla="*/ 55 h 100"/>
                <a:gd name="T30" fmla="*/ 13 w 77"/>
                <a:gd name="T31" fmla="*/ 63 h 100"/>
                <a:gd name="T32" fmla="*/ 15 w 77"/>
                <a:gd name="T33" fmla="*/ 75 h 100"/>
                <a:gd name="T34" fmla="*/ 21 w 77"/>
                <a:gd name="T35" fmla="*/ 82 h 100"/>
                <a:gd name="T36" fmla="*/ 30 w 77"/>
                <a:gd name="T37" fmla="*/ 87 h 100"/>
                <a:gd name="T38" fmla="*/ 40 w 77"/>
                <a:gd name="T39" fmla="*/ 88 h 100"/>
                <a:gd name="T40" fmla="*/ 53 w 77"/>
                <a:gd name="T41" fmla="*/ 86 h 100"/>
                <a:gd name="T42" fmla="*/ 65 w 77"/>
                <a:gd name="T43" fmla="*/ 78 h 100"/>
                <a:gd name="T44" fmla="*/ 73 w 77"/>
                <a:gd name="T45" fmla="*/ 87 h 100"/>
                <a:gd name="T46" fmla="*/ 58 w 77"/>
                <a:gd name="T47" fmla="*/ 97 h 100"/>
                <a:gd name="T48" fmla="*/ 40 w 77"/>
                <a:gd name="T49" fmla="*/ 100 h 100"/>
                <a:gd name="T50" fmla="*/ 24 w 77"/>
                <a:gd name="T51" fmla="*/ 98 h 100"/>
                <a:gd name="T52" fmla="*/ 12 w 77"/>
                <a:gd name="T53" fmla="*/ 91 h 100"/>
                <a:gd name="T54" fmla="*/ 3 w 77"/>
                <a:gd name="T55" fmla="*/ 80 h 100"/>
                <a:gd name="T56" fmla="*/ 0 w 77"/>
                <a:gd name="T57" fmla="*/ 64 h 100"/>
                <a:gd name="T58" fmla="*/ 0 w 77"/>
                <a:gd name="T59" fmla="*/ 38 h 100"/>
                <a:gd name="T60" fmla="*/ 3 w 77"/>
                <a:gd name="T61" fmla="*/ 22 h 100"/>
                <a:gd name="T62" fmla="*/ 11 w 77"/>
                <a:gd name="T63" fmla="*/ 10 h 100"/>
                <a:gd name="T64" fmla="*/ 23 w 77"/>
                <a:gd name="T65" fmla="*/ 3 h 100"/>
                <a:gd name="T66" fmla="*/ 39 w 77"/>
                <a:gd name="T67" fmla="*/ 0 h 100"/>
                <a:gd name="T68" fmla="*/ 54 w 77"/>
                <a:gd name="T69" fmla="*/ 3 h 100"/>
                <a:gd name="T70" fmla="*/ 66 w 77"/>
                <a:gd name="T71" fmla="*/ 10 h 100"/>
                <a:gd name="T72" fmla="*/ 74 w 77"/>
                <a:gd name="T73" fmla="*/ 22 h 100"/>
                <a:gd name="T74" fmla="*/ 77 w 77"/>
                <a:gd name="T75" fmla="*/ 37 h 100"/>
                <a:gd name="T76" fmla="*/ 77 w 77"/>
                <a:gd name="T77" fmla="*/ 55 h 100"/>
                <a:gd name="T78" fmla="*/ 13 w 77"/>
                <a:gd name="T7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0">
                  <a:moveTo>
                    <a:pt x="64" y="38"/>
                  </a:moveTo>
                  <a:lnTo>
                    <a:pt x="64" y="38"/>
                  </a:lnTo>
                  <a:cubicBezTo>
                    <a:pt x="64" y="34"/>
                    <a:pt x="63" y="30"/>
                    <a:pt x="62" y="26"/>
                  </a:cubicBezTo>
                  <a:cubicBezTo>
                    <a:pt x="60" y="23"/>
                    <a:pt x="59" y="20"/>
                    <a:pt x="56" y="18"/>
                  </a:cubicBezTo>
                  <a:cubicBezTo>
                    <a:pt x="54" y="16"/>
                    <a:pt x="51" y="15"/>
                    <a:pt x="48" y="14"/>
                  </a:cubicBezTo>
                  <a:cubicBezTo>
                    <a:pt x="45" y="13"/>
                    <a:pt x="42" y="12"/>
                    <a:pt x="39" y="12"/>
                  </a:cubicBezTo>
                  <a:cubicBezTo>
                    <a:pt x="35" y="12"/>
                    <a:pt x="32" y="13"/>
                    <a:pt x="29" y="14"/>
                  </a:cubicBezTo>
                  <a:cubicBezTo>
                    <a:pt x="26" y="15"/>
                    <a:pt x="23" y="16"/>
                    <a:pt x="21" y="18"/>
                  </a:cubicBezTo>
                  <a:cubicBezTo>
                    <a:pt x="18" y="21"/>
                    <a:pt x="16" y="23"/>
                    <a:pt x="15" y="26"/>
                  </a:cubicBezTo>
                  <a:cubicBezTo>
                    <a:pt x="14" y="30"/>
                    <a:pt x="13" y="33"/>
                    <a:pt x="13" y="38"/>
                  </a:cubicBezTo>
                  <a:lnTo>
                    <a:pt x="13" y="44"/>
                  </a:lnTo>
                  <a:lnTo>
                    <a:pt x="64" y="44"/>
                  </a:lnTo>
                  <a:lnTo>
                    <a:pt x="64" y="38"/>
                  </a:lnTo>
                  <a:close/>
                  <a:moveTo>
                    <a:pt x="13" y="55"/>
                  </a:moveTo>
                  <a:lnTo>
                    <a:pt x="13" y="55"/>
                  </a:lnTo>
                  <a:lnTo>
                    <a:pt x="13" y="63"/>
                  </a:lnTo>
                  <a:cubicBezTo>
                    <a:pt x="13" y="67"/>
                    <a:pt x="14" y="71"/>
                    <a:pt x="15" y="75"/>
                  </a:cubicBezTo>
                  <a:cubicBezTo>
                    <a:pt x="17" y="78"/>
                    <a:pt x="19" y="80"/>
                    <a:pt x="21" y="82"/>
                  </a:cubicBezTo>
                  <a:cubicBezTo>
                    <a:pt x="24" y="85"/>
                    <a:pt x="27" y="86"/>
                    <a:pt x="30" y="87"/>
                  </a:cubicBezTo>
                  <a:cubicBezTo>
                    <a:pt x="33" y="88"/>
                    <a:pt x="36" y="88"/>
                    <a:pt x="40" y="88"/>
                  </a:cubicBezTo>
                  <a:cubicBezTo>
                    <a:pt x="44" y="88"/>
                    <a:pt x="48" y="88"/>
                    <a:pt x="53" y="86"/>
                  </a:cubicBezTo>
                  <a:cubicBezTo>
                    <a:pt x="57" y="84"/>
                    <a:pt x="61" y="82"/>
                    <a:pt x="65" y="78"/>
                  </a:cubicBezTo>
                  <a:lnTo>
                    <a:pt x="73" y="87"/>
                  </a:lnTo>
                  <a:cubicBezTo>
                    <a:pt x="69" y="92"/>
                    <a:pt x="64" y="95"/>
                    <a:pt x="58" y="97"/>
                  </a:cubicBezTo>
                  <a:cubicBezTo>
                    <a:pt x="52" y="99"/>
                    <a:pt x="46" y="100"/>
                    <a:pt x="40" y="100"/>
                  </a:cubicBezTo>
                  <a:cubicBezTo>
                    <a:pt x="34" y="100"/>
                    <a:pt x="29" y="99"/>
                    <a:pt x="24" y="98"/>
                  </a:cubicBezTo>
                  <a:cubicBezTo>
                    <a:pt x="19" y="96"/>
                    <a:pt x="15" y="94"/>
                    <a:pt x="12" y="91"/>
                  </a:cubicBezTo>
                  <a:cubicBezTo>
                    <a:pt x="8" y="88"/>
                    <a:pt x="5" y="84"/>
                    <a:pt x="3" y="80"/>
                  </a:cubicBezTo>
                  <a:cubicBezTo>
                    <a:pt x="1" y="75"/>
                    <a:pt x="0" y="70"/>
                    <a:pt x="0" y="64"/>
                  </a:cubicBezTo>
                  <a:lnTo>
                    <a:pt x="0" y="38"/>
                  </a:lnTo>
                  <a:cubicBezTo>
                    <a:pt x="0" y="32"/>
                    <a:pt x="1" y="27"/>
                    <a:pt x="3" y="22"/>
                  </a:cubicBezTo>
                  <a:cubicBezTo>
                    <a:pt x="5" y="17"/>
                    <a:pt x="7" y="14"/>
                    <a:pt x="11" y="10"/>
                  </a:cubicBezTo>
                  <a:cubicBezTo>
                    <a:pt x="14" y="7"/>
                    <a:pt x="18" y="5"/>
                    <a:pt x="23" y="3"/>
                  </a:cubicBezTo>
                  <a:cubicBezTo>
                    <a:pt x="28" y="1"/>
                    <a:pt x="33" y="0"/>
                    <a:pt x="39" y="0"/>
                  </a:cubicBezTo>
                  <a:cubicBezTo>
                    <a:pt x="44" y="0"/>
                    <a:pt x="50" y="1"/>
                    <a:pt x="54" y="3"/>
                  </a:cubicBezTo>
                  <a:cubicBezTo>
                    <a:pt x="59" y="4"/>
                    <a:pt x="63" y="7"/>
                    <a:pt x="66" y="10"/>
                  </a:cubicBezTo>
                  <a:cubicBezTo>
                    <a:pt x="70" y="13"/>
                    <a:pt x="72" y="17"/>
                    <a:pt x="74" y="22"/>
                  </a:cubicBezTo>
                  <a:cubicBezTo>
                    <a:pt x="76" y="26"/>
                    <a:pt x="77" y="31"/>
                    <a:pt x="77" y="37"/>
                  </a:cubicBezTo>
                  <a:lnTo>
                    <a:pt x="77" y="55"/>
                  </a:lnTo>
                  <a:lnTo>
                    <a:pt x="13" y="5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01"/>
            <p:cNvSpPr>
              <a:spLocks/>
            </p:cNvSpPr>
            <p:nvPr userDrawn="1"/>
          </p:nvSpPr>
          <p:spPr bwMode="auto">
            <a:xfrm>
              <a:off x="7342" y="4107"/>
              <a:ext cx="47" cy="48"/>
            </a:xfrm>
            <a:custGeom>
              <a:avLst/>
              <a:gdLst>
                <a:gd name="T0" fmla="*/ 82 w 96"/>
                <a:gd name="T1" fmla="*/ 28 h 98"/>
                <a:gd name="T2" fmla="*/ 82 w 96"/>
                <a:gd name="T3" fmla="*/ 28 h 98"/>
                <a:gd name="T4" fmla="*/ 80 w 96"/>
                <a:gd name="T5" fmla="*/ 33 h 98"/>
                <a:gd name="T6" fmla="*/ 76 w 96"/>
                <a:gd name="T7" fmla="*/ 40 h 98"/>
                <a:gd name="T8" fmla="*/ 72 w 96"/>
                <a:gd name="T9" fmla="*/ 48 h 98"/>
                <a:gd name="T10" fmla="*/ 69 w 96"/>
                <a:gd name="T11" fmla="*/ 53 h 98"/>
                <a:gd name="T12" fmla="*/ 52 w 96"/>
                <a:gd name="T13" fmla="*/ 83 h 98"/>
                <a:gd name="T14" fmla="*/ 43 w 96"/>
                <a:gd name="T15" fmla="*/ 83 h 98"/>
                <a:gd name="T16" fmla="*/ 31 w 96"/>
                <a:gd name="T17" fmla="*/ 62 h 98"/>
                <a:gd name="T18" fmla="*/ 13 w 96"/>
                <a:gd name="T19" fmla="*/ 29 h 98"/>
                <a:gd name="T20" fmla="*/ 13 w 96"/>
                <a:gd name="T21" fmla="*/ 29 h 98"/>
                <a:gd name="T22" fmla="*/ 13 w 96"/>
                <a:gd name="T23" fmla="*/ 98 h 98"/>
                <a:gd name="T24" fmla="*/ 0 w 96"/>
                <a:gd name="T25" fmla="*/ 98 h 98"/>
                <a:gd name="T26" fmla="*/ 0 w 96"/>
                <a:gd name="T27" fmla="*/ 0 h 98"/>
                <a:gd name="T28" fmla="*/ 12 w 96"/>
                <a:gd name="T29" fmla="*/ 0 h 98"/>
                <a:gd name="T30" fmla="*/ 33 w 96"/>
                <a:gd name="T31" fmla="*/ 40 h 98"/>
                <a:gd name="T32" fmla="*/ 36 w 96"/>
                <a:gd name="T33" fmla="*/ 45 h 98"/>
                <a:gd name="T34" fmla="*/ 40 w 96"/>
                <a:gd name="T35" fmla="*/ 54 h 98"/>
                <a:gd name="T36" fmla="*/ 45 w 96"/>
                <a:gd name="T37" fmla="*/ 63 h 98"/>
                <a:gd name="T38" fmla="*/ 48 w 96"/>
                <a:gd name="T39" fmla="*/ 68 h 98"/>
                <a:gd name="T40" fmla="*/ 62 w 96"/>
                <a:gd name="T41" fmla="*/ 40 h 98"/>
                <a:gd name="T42" fmla="*/ 67 w 96"/>
                <a:gd name="T43" fmla="*/ 32 h 98"/>
                <a:gd name="T44" fmla="*/ 73 w 96"/>
                <a:gd name="T45" fmla="*/ 20 h 98"/>
                <a:gd name="T46" fmla="*/ 80 w 96"/>
                <a:gd name="T47" fmla="*/ 9 h 98"/>
                <a:gd name="T48" fmla="*/ 84 w 96"/>
                <a:gd name="T49" fmla="*/ 0 h 98"/>
                <a:gd name="T50" fmla="*/ 96 w 96"/>
                <a:gd name="T51" fmla="*/ 0 h 98"/>
                <a:gd name="T52" fmla="*/ 96 w 96"/>
                <a:gd name="T53" fmla="*/ 98 h 98"/>
                <a:gd name="T54" fmla="*/ 83 w 96"/>
                <a:gd name="T55" fmla="*/ 98 h 98"/>
                <a:gd name="T56" fmla="*/ 83 w 96"/>
                <a:gd name="T57" fmla="*/ 28 h 98"/>
                <a:gd name="T58" fmla="*/ 82 w 96"/>
                <a:gd name="T59" fmla="*/ 2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98">
                  <a:moveTo>
                    <a:pt x="82" y="28"/>
                  </a:moveTo>
                  <a:lnTo>
                    <a:pt x="82" y="28"/>
                  </a:lnTo>
                  <a:cubicBezTo>
                    <a:pt x="82" y="29"/>
                    <a:pt x="81" y="31"/>
                    <a:pt x="80" y="33"/>
                  </a:cubicBezTo>
                  <a:cubicBezTo>
                    <a:pt x="78" y="36"/>
                    <a:pt x="77" y="38"/>
                    <a:pt x="76" y="40"/>
                  </a:cubicBezTo>
                  <a:cubicBezTo>
                    <a:pt x="74" y="43"/>
                    <a:pt x="73" y="45"/>
                    <a:pt x="72" y="48"/>
                  </a:cubicBezTo>
                  <a:cubicBezTo>
                    <a:pt x="71" y="50"/>
                    <a:pt x="70" y="52"/>
                    <a:pt x="69" y="53"/>
                  </a:cubicBezTo>
                  <a:lnTo>
                    <a:pt x="52" y="83"/>
                  </a:lnTo>
                  <a:lnTo>
                    <a:pt x="43" y="83"/>
                  </a:lnTo>
                  <a:lnTo>
                    <a:pt x="31" y="62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12" y="0"/>
                  </a:lnTo>
                  <a:lnTo>
                    <a:pt x="33" y="40"/>
                  </a:lnTo>
                  <a:cubicBezTo>
                    <a:pt x="33" y="40"/>
                    <a:pt x="34" y="42"/>
                    <a:pt x="36" y="45"/>
                  </a:cubicBezTo>
                  <a:cubicBezTo>
                    <a:pt x="37" y="48"/>
                    <a:pt x="39" y="51"/>
                    <a:pt x="40" y="54"/>
                  </a:cubicBezTo>
                  <a:cubicBezTo>
                    <a:pt x="42" y="57"/>
                    <a:pt x="44" y="60"/>
                    <a:pt x="45" y="63"/>
                  </a:cubicBezTo>
                  <a:cubicBezTo>
                    <a:pt x="47" y="66"/>
                    <a:pt x="47" y="67"/>
                    <a:pt x="48" y="68"/>
                  </a:cubicBezTo>
                  <a:lnTo>
                    <a:pt x="62" y="40"/>
                  </a:lnTo>
                  <a:cubicBezTo>
                    <a:pt x="63" y="39"/>
                    <a:pt x="65" y="36"/>
                    <a:pt x="67" y="32"/>
                  </a:cubicBezTo>
                  <a:cubicBezTo>
                    <a:pt x="69" y="28"/>
                    <a:pt x="71" y="25"/>
                    <a:pt x="73" y="20"/>
                  </a:cubicBezTo>
                  <a:cubicBezTo>
                    <a:pt x="76" y="16"/>
                    <a:pt x="78" y="12"/>
                    <a:pt x="80" y="9"/>
                  </a:cubicBezTo>
                  <a:cubicBezTo>
                    <a:pt x="82" y="5"/>
                    <a:pt x="83" y="2"/>
                    <a:pt x="84" y="0"/>
                  </a:cubicBezTo>
                  <a:lnTo>
                    <a:pt x="96" y="0"/>
                  </a:lnTo>
                  <a:lnTo>
                    <a:pt x="96" y="98"/>
                  </a:lnTo>
                  <a:lnTo>
                    <a:pt x="83" y="98"/>
                  </a:lnTo>
                  <a:lnTo>
                    <a:pt x="83" y="28"/>
                  </a:lnTo>
                  <a:lnTo>
                    <a:pt x="82" y="2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02"/>
            <p:cNvSpPr>
              <a:spLocks/>
            </p:cNvSpPr>
            <p:nvPr userDrawn="1"/>
          </p:nvSpPr>
          <p:spPr bwMode="auto">
            <a:xfrm>
              <a:off x="7395" y="4107"/>
              <a:ext cx="41" cy="67"/>
            </a:xfrm>
            <a:custGeom>
              <a:avLst/>
              <a:gdLst>
                <a:gd name="T0" fmla="*/ 21 w 85"/>
                <a:gd name="T1" fmla="*/ 137 h 137"/>
                <a:gd name="T2" fmla="*/ 21 w 85"/>
                <a:gd name="T3" fmla="*/ 137 h 137"/>
                <a:gd name="T4" fmla="*/ 35 w 85"/>
                <a:gd name="T5" fmla="*/ 97 h 137"/>
                <a:gd name="T6" fmla="*/ 28 w 85"/>
                <a:gd name="T7" fmla="*/ 90 h 137"/>
                <a:gd name="T8" fmla="*/ 0 w 85"/>
                <a:gd name="T9" fmla="*/ 0 h 137"/>
                <a:gd name="T10" fmla="*/ 14 w 85"/>
                <a:gd name="T11" fmla="*/ 0 h 137"/>
                <a:gd name="T12" fmla="*/ 17 w 85"/>
                <a:gd name="T13" fmla="*/ 9 h 137"/>
                <a:gd name="T14" fmla="*/ 21 w 85"/>
                <a:gd name="T15" fmla="*/ 22 h 137"/>
                <a:gd name="T16" fmla="*/ 24 w 85"/>
                <a:gd name="T17" fmla="*/ 35 h 137"/>
                <a:gd name="T18" fmla="*/ 27 w 85"/>
                <a:gd name="T19" fmla="*/ 44 h 137"/>
                <a:gd name="T20" fmla="*/ 40 w 85"/>
                <a:gd name="T21" fmla="*/ 86 h 137"/>
                <a:gd name="T22" fmla="*/ 41 w 85"/>
                <a:gd name="T23" fmla="*/ 86 h 137"/>
                <a:gd name="T24" fmla="*/ 55 w 85"/>
                <a:gd name="T25" fmla="*/ 44 h 137"/>
                <a:gd name="T26" fmla="*/ 59 w 85"/>
                <a:gd name="T27" fmla="*/ 35 h 137"/>
                <a:gd name="T28" fmla="*/ 63 w 85"/>
                <a:gd name="T29" fmla="*/ 22 h 137"/>
                <a:gd name="T30" fmla="*/ 68 w 85"/>
                <a:gd name="T31" fmla="*/ 9 h 137"/>
                <a:gd name="T32" fmla="*/ 71 w 85"/>
                <a:gd name="T33" fmla="*/ 0 h 137"/>
                <a:gd name="T34" fmla="*/ 85 w 85"/>
                <a:gd name="T35" fmla="*/ 0 h 137"/>
                <a:gd name="T36" fmla="*/ 79 w 85"/>
                <a:gd name="T37" fmla="*/ 17 h 137"/>
                <a:gd name="T38" fmla="*/ 70 w 85"/>
                <a:gd name="T39" fmla="*/ 41 h 137"/>
                <a:gd name="T40" fmla="*/ 60 w 85"/>
                <a:gd name="T41" fmla="*/ 69 h 137"/>
                <a:gd name="T42" fmla="*/ 50 w 85"/>
                <a:gd name="T43" fmla="*/ 97 h 137"/>
                <a:gd name="T44" fmla="*/ 41 w 85"/>
                <a:gd name="T45" fmla="*/ 121 h 137"/>
                <a:gd name="T46" fmla="*/ 35 w 85"/>
                <a:gd name="T47" fmla="*/ 137 h 137"/>
                <a:gd name="T48" fmla="*/ 21 w 85"/>
                <a:gd name="T4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137">
                  <a:moveTo>
                    <a:pt x="21" y="137"/>
                  </a:moveTo>
                  <a:lnTo>
                    <a:pt x="21" y="137"/>
                  </a:lnTo>
                  <a:lnTo>
                    <a:pt x="35" y="97"/>
                  </a:lnTo>
                  <a:lnTo>
                    <a:pt x="28" y="90"/>
                  </a:lnTo>
                  <a:lnTo>
                    <a:pt x="0" y="0"/>
                  </a:lnTo>
                  <a:lnTo>
                    <a:pt x="14" y="0"/>
                  </a:lnTo>
                  <a:cubicBezTo>
                    <a:pt x="15" y="2"/>
                    <a:pt x="16" y="5"/>
                    <a:pt x="17" y="9"/>
                  </a:cubicBezTo>
                  <a:cubicBezTo>
                    <a:pt x="18" y="13"/>
                    <a:pt x="19" y="18"/>
                    <a:pt x="21" y="22"/>
                  </a:cubicBezTo>
                  <a:cubicBezTo>
                    <a:pt x="22" y="27"/>
                    <a:pt x="23" y="31"/>
                    <a:pt x="24" y="35"/>
                  </a:cubicBezTo>
                  <a:cubicBezTo>
                    <a:pt x="26" y="40"/>
                    <a:pt x="27" y="43"/>
                    <a:pt x="27" y="44"/>
                  </a:cubicBezTo>
                  <a:lnTo>
                    <a:pt x="40" y="86"/>
                  </a:lnTo>
                  <a:lnTo>
                    <a:pt x="41" y="86"/>
                  </a:lnTo>
                  <a:lnTo>
                    <a:pt x="55" y="44"/>
                  </a:lnTo>
                  <a:cubicBezTo>
                    <a:pt x="56" y="43"/>
                    <a:pt x="57" y="40"/>
                    <a:pt x="59" y="35"/>
                  </a:cubicBezTo>
                  <a:cubicBezTo>
                    <a:pt x="60" y="31"/>
                    <a:pt x="62" y="27"/>
                    <a:pt x="63" y="22"/>
                  </a:cubicBezTo>
                  <a:cubicBezTo>
                    <a:pt x="65" y="18"/>
                    <a:pt x="66" y="13"/>
                    <a:pt x="68" y="9"/>
                  </a:cubicBezTo>
                  <a:cubicBezTo>
                    <a:pt x="69" y="5"/>
                    <a:pt x="70" y="2"/>
                    <a:pt x="71" y="0"/>
                  </a:cubicBezTo>
                  <a:lnTo>
                    <a:pt x="85" y="0"/>
                  </a:lnTo>
                  <a:cubicBezTo>
                    <a:pt x="83" y="4"/>
                    <a:pt x="81" y="10"/>
                    <a:pt x="79" y="17"/>
                  </a:cubicBezTo>
                  <a:cubicBezTo>
                    <a:pt x="76" y="24"/>
                    <a:pt x="73" y="32"/>
                    <a:pt x="70" y="41"/>
                  </a:cubicBezTo>
                  <a:cubicBezTo>
                    <a:pt x="67" y="50"/>
                    <a:pt x="63" y="59"/>
                    <a:pt x="60" y="69"/>
                  </a:cubicBezTo>
                  <a:cubicBezTo>
                    <a:pt x="56" y="79"/>
                    <a:pt x="53" y="88"/>
                    <a:pt x="50" y="97"/>
                  </a:cubicBezTo>
                  <a:cubicBezTo>
                    <a:pt x="46" y="106"/>
                    <a:pt x="43" y="114"/>
                    <a:pt x="41" y="121"/>
                  </a:cubicBezTo>
                  <a:cubicBezTo>
                    <a:pt x="38" y="128"/>
                    <a:pt x="36" y="134"/>
                    <a:pt x="35" y="137"/>
                  </a:cubicBezTo>
                  <a:lnTo>
                    <a:pt x="21" y="13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749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6" r:id="rId2"/>
    <p:sldLayoutId id="2147483727" r:id="rId3"/>
    <p:sldLayoutId id="2147483718" r:id="rId4"/>
    <p:sldLayoutId id="2147483719" r:id="rId5"/>
    <p:sldLayoutId id="2147483756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1072892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5F19AA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85727" indent="-85727" algn="l" defTabSz="1072892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Arial"/>
        <a:buChar char="•"/>
        <a:defRPr lang="ru-RU" sz="1200" kern="1200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269882" indent="-92077" algn="l" defTabSz="1072892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Arial"/>
        <a:buChar char="•"/>
        <a:defRPr lang="ru-RU" sz="1200" kern="1200" baseline="0" dirty="0" smtClean="0">
          <a:solidFill>
            <a:schemeClr val="bg1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627079" indent="-103191" algn="l" defTabSz="1072892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Arial"/>
        <a:buChar char="•"/>
        <a:defRPr lang="ru-RU" sz="1200" kern="1200" baseline="0" dirty="0" smtClean="0">
          <a:solidFill>
            <a:schemeClr val="bg1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989038" indent="-92077" algn="l" defTabSz="1072892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Arial"/>
        <a:buChar char="•"/>
        <a:defRPr lang="ru-RU" sz="1200" kern="1200" baseline="0" dirty="0" smtClean="0">
          <a:solidFill>
            <a:schemeClr val="bg1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436724" indent="-92077" algn="l" defTabSz="1072892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Arial"/>
        <a:buChar char="•"/>
        <a:defRPr lang="ru-RU" sz="1200" kern="1200" baseline="0" dirty="0">
          <a:solidFill>
            <a:schemeClr val="bg1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950454" indent="-268223" algn="l" defTabSz="107289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900" indent="-268223" algn="l" defTabSz="107289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346" indent="-268223" algn="l" defTabSz="107289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792" indent="-268223" algn="l" defTabSz="107289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4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92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338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85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231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677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123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569" algn="l" defTabSz="107289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vats.megafon.ru/" TargetMode="Externa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48" y="2691386"/>
            <a:ext cx="10504318" cy="1182727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02240" y="3874113"/>
            <a:ext cx="7853587" cy="369332"/>
          </a:xfrm>
          <a:prstGeom prst="rect">
            <a:avLst/>
          </a:prstGeom>
        </p:spPr>
        <p:txBody>
          <a:bodyPr>
            <a:normAutofit/>
          </a:bodyPr>
          <a:lstStyle>
            <a:lvl1pPr marL="85727" indent="-85727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lang="ru-RU" sz="12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69882" indent="-92077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lang="ru-RU" sz="1200" kern="12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27079" indent="-103191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lang="ru-RU" sz="1200" kern="12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89038" indent="-92077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lang="ru-RU" sz="1200" kern="12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436724" indent="-92077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lang="ru-RU" sz="12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950454" indent="-268223" algn="l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86900" indent="-268223" algn="l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23346" indent="-268223" algn="l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59792" indent="-268223" algn="l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Коммерческое предложение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502240" y="4879306"/>
            <a:ext cx="8641763" cy="864096"/>
          </a:xfrm>
          <a:prstGeom prst="rect">
            <a:avLst/>
          </a:prstGeom>
        </p:spPr>
        <p:txBody>
          <a:bodyPr wrap="square" lIns="0" rIns="0">
            <a:noAutofit/>
          </a:bodyPr>
          <a:lstStyle>
            <a:lvl1pPr marL="0" indent="0" algn="l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lang="ru-RU" sz="2000" kern="120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36447" indent="0" algn="ctr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lang="ru-RU"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72892" indent="0" algn="ctr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lang="ru-RU"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9338" indent="0" algn="ctr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lang="ru-RU"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145785" indent="0" algn="ctr" defTabSz="1072892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lang="ru-RU"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682231" indent="0" algn="ctr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18677" indent="0" algn="ctr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755123" indent="0" algn="ctr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291569" indent="0" algn="ctr" defTabSz="1072892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err="1" smtClean="0">
                <a:latin typeface="+mj-lt"/>
              </a:rPr>
              <a:t>Идельбаева</a:t>
            </a:r>
            <a:r>
              <a:rPr lang="ru-RU" sz="1400" dirty="0" smtClean="0">
                <a:latin typeface="+mj-lt"/>
              </a:rPr>
              <a:t> Айгуль 89272310094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1130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58332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5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834" y="2162175"/>
            <a:ext cx="3135435" cy="3139200"/>
          </a:xfrm>
          <a:prstGeom prst="ellipse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2</a:t>
            </a:fld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dirty="0"/>
              <a:t>Цены указаны с </a:t>
            </a:r>
            <a:r>
              <a:rPr lang="ru-RU" dirty="0" smtClean="0"/>
              <a:t>НДС</a:t>
            </a:r>
          </a:p>
          <a:p>
            <a:pPr>
              <a:spcAft>
                <a:spcPts val="0"/>
              </a:spcAft>
            </a:pPr>
            <a:r>
              <a:rPr lang="ru-RU" dirty="0" smtClean="0"/>
              <a:t>* расширенные </a:t>
            </a:r>
            <a:r>
              <a:rPr lang="ru-RU" dirty="0"/>
              <a:t>отчёты </a:t>
            </a:r>
            <a:r>
              <a:rPr lang="ru-RU" dirty="0" smtClean="0"/>
              <a:t>о </a:t>
            </a:r>
            <a:r>
              <a:rPr lang="ru-RU" dirty="0"/>
              <a:t>качестве работы </a:t>
            </a:r>
            <a:r>
              <a:rPr lang="ru-RU" dirty="0" smtClean="0"/>
              <a:t>сотрудников и </a:t>
            </a:r>
            <a:r>
              <a:rPr lang="ru-RU" dirty="0"/>
              <a:t>качестве обслуживания клиентов, эффективности </a:t>
            </a:r>
            <a:r>
              <a:rPr lang="ru-RU" dirty="0" smtClean="0"/>
              <a:t>рекламы</a:t>
            </a:r>
            <a:endParaRPr lang="ru-RU" dirty="0"/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3942915" y="1444163"/>
            <a:ext cx="7820201" cy="525455"/>
          </a:xfrm>
          <a:prstGeom prst="rect">
            <a:avLst/>
          </a:prstGeom>
        </p:spPr>
        <p:txBody>
          <a:bodyPr vert="horz" lIns="91436" tIns="45718" rIns="91436" bIns="45718" rtlCol="0" anchor="t">
            <a:noAutofit/>
          </a:bodyPr>
          <a:lstStyle>
            <a:defPPr>
              <a:defRPr lang="ru-RU"/>
            </a:defPPr>
            <a:lvl1pPr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5F19AA"/>
                </a:solidFill>
                <a:cs typeface="Verdana"/>
              </a:defRPr>
            </a:lvl1pPr>
          </a:lstStyle>
          <a:p>
            <a:r>
              <a:rPr lang="ru-RU" dirty="0"/>
              <a:t>Виртуальная АТС — это комплексное решение, позволяющее оснастить офис необходимой ИТ-инфраструктурой «здесь и сейчас». Решение включает Виртуальную АТС, CRM-модуль и средство записи телефонных переговоров</a:t>
            </a:r>
            <a:r>
              <a:rPr lang="en-US" dirty="0"/>
              <a:t>. </a:t>
            </a:r>
          </a:p>
          <a:p>
            <a:r>
              <a:rPr lang="ru-RU" dirty="0"/>
              <a:t>14 дней бесплатно</a:t>
            </a:r>
          </a:p>
          <a:p>
            <a:endParaRPr lang="ru-RU" dirty="0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524152" y="221547"/>
            <a:ext cx="206754" cy="377672"/>
          </a:xfrm>
          <a:custGeom>
            <a:avLst/>
            <a:gdLst>
              <a:gd name="T0" fmla="*/ 14 w 93"/>
              <a:gd name="T1" fmla="*/ 167 h 167"/>
              <a:gd name="T2" fmla="*/ 14 w 93"/>
              <a:gd name="T3" fmla="*/ 167 h 167"/>
              <a:gd name="T4" fmla="*/ 0 w 93"/>
              <a:gd name="T5" fmla="*/ 154 h 167"/>
              <a:gd name="T6" fmla="*/ 70 w 93"/>
              <a:gd name="T7" fmla="*/ 84 h 167"/>
              <a:gd name="T8" fmla="*/ 0 w 93"/>
              <a:gd name="T9" fmla="*/ 14 h 167"/>
              <a:gd name="T10" fmla="*/ 14 w 93"/>
              <a:gd name="T11" fmla="*/ 0 h 167"/>
              <a:gd name="T12" fmla="*/ 90 w 93"/>
              <a:gd name="T13" fmla="*/ 77 h 167"/>
              <a:gd name="T14" fmla="*/ 93 w 93"/>
              <a:gd name="T15" fmla="*/ 84 h 167"/>
              <a:gd name="T16" fmla="*/ 90 w 93"/>
              <a:gd name="T17" fmla="*/ 90 h 167"/>
              <a:gd name="T18" fmla="*/ 14 w 93"/>
              <a:gd name="T1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3" h="167">
                <a:moveTo>
                  <a:pt x="14" y="167"/>
                </a:moveTo>
                <a:lnTo>
                  <a:pt x="14" y="167"/>
                </a:lnTo>
                <a:lnTo>
                  <a:pt x="0" y="154"/>
                </a:lnTo>
                <a:lnTo>
                  <a:pt x="70" y="84"/>
                </a:lnTo>
                <a:lnTo>
                  <a:pt x="0" y="14"/>
                </a:lnTo>
                <a:lnTo>
                  <a:pt x="14" y="0"/>
                </a:lnTo>
                <a:lnTo>
                  <a:pt x="90" y="77"/>
                </a:lnTo>
                <a:cubicBezTo>
                  <a:pt x="92" y="79"/>
                  <a:pt x="93" y="81"/>
                  <a:pt x="93" y="84"/>
                </a:cubicBezTo>
                <a:cubicBezTo>
                  <a:pt x="93" y="86"/>
                  <a:pt x="92" y="89"/>
                  <a:pt x="90" y="90"/>
                </a:cubicBezTo>
                <a:lnTo>
                  <a:pt x="14" y="167"/>
                </a:lnTo>
                <a:close/>
              </a:path>
            </a:pathLst>
          </a:custGeom>
          <a:solidFill>
            <a:srgbClr val="5F19AA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4340914" y="2469817"/>
            <a:ext cx="2035215" cy="646327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12700">
              <a:spcAft>
                <a:spcPts val="1800"/>
              </a:spcAft>
              <a:buClr>
                <a:prstClr val="white"/>
              </a:buClr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Умная переадресация, автоответчик и голосовая почта</a:t>
            </a:r>
          </a:p>
        </p:txBody>
      </p:sp>
      <p:sp>
        <p:nvSpPr>
          <p:cNvPr id="15" name="Rectangle 6"/>
          <p:cNvSpPr/>
          <p:nvPr/>
        </p:nvSpPr>
        <p:spPr>
          <a:xfrm>
            <a:off x="9080006" y="2469817"/>
            <a:ext cx="2691086" cy="646327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12700">
              <a:spcAft>
                <a:spcPts val="1800"/>
              </a:spcAft>
              <a:buClr>
                <a:prstClr val="white"/>
              </a:buClr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Хранение записей, удобный поиск и возможность прослушивания через браузер</a:t>
            </a:r>
            <a:endParaRPr lang="ru-RU" sz="1200" dirty="0">
              <a:solidFill>
                <a:srgbClr val="595959"/>
              </a:solidFill>
              <a:cs typeface="Verdana"/>
            </a:endParaRPr>
          </a:p>
        </p:txBody>
      </p:sp>
      <p:grpSp>
        <p:nvGrpSpPr>
          <p:cNvPr id="17" name="Group 7"/>
          <p:cNvGrpSpPr>
            <a:grpSpLocks noChangeAspect="1"/>
          </p:cNvGrpSpPr>
          <p:nvPr/>
        </p:nvGrpSpPr>
        <p:grpSpPr bwMode="auto">
          <a:xfrm>
            <a:off x="6423408" y="2589158"/>
            <a:ext cx="334460" cy="313745"/>
            <a:chOff x="8066" y="4063"/>
            <a:chExt cx="888" cy="833"/>
          </a:xfrm>
          <a:solidFill>
            <a:srgbClr val="5F19AA"/>
          </a:solidFill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8282" y="4307"/>
              <a:ext cx="454" cy="230"/>
            </a:xfrm>
            <a:custGeom>
              <a:avLst/>
              <a:gdLst>
                <a:gd name="T0" fmla="*/ 194 w 194"/>
                <a:gd name="T1" fmla="*/ 97 h 97"/>
                <a:gd name="T2" fmla="*/ 194 w 194"/>
                <a:gd name="T3" fmla="*/ 97 h 97"/>
                <a:gd name="T4" fmla="*/ 173 w 194"/>
                <a:gd name="T5" fmla="*/ 97 h 97"/>
                <a:gd name="T6" fmla="*/ 173 w 194"/>
                <a:gd name="T7" fmla="*/ 29 h 97"/>
                <a:gd name="T8" fmla="*/ 165 w 194"/>
                <a:gd name="T9" fmla="*/ 22 h 97"/>
                <a:gd name="T10" fmla="*/ 29 w 194"/>
                <a:gd name="T11" fmla="*/ 22 h 97"/>
                <a:gd name="T12" fmla="*/ 22 w 194"/>
                <a:gd name="T13" fmla="*/ 29 h 97"/>
                <a:gd name="T14" fmla="*/ 22 w 194"/>
                <a:gd name="T15" fmla="*/ 97 h 97"/>
                <a:gd name="T16" fmla="*/ 0 w 194"/>
                <a:gd name="T17" fmla="*/ 97 h 97"/>
                <a:gd name="T18" fmla="*/ 0 w 194"/>
                <a:gd name="T19" fmla="*/ 29 h 97"/>
                <a:gd name="T20" fmla="*/ 29 w 194"/>
                <a:gd name="T21" fmla="*/ 0 h 97"/>
                <a:gd name="T22" fmla="*/ 165 w 194"/>
                <a:gd name="T23" fmla="*/ 0 h 97"/>
                <a:gd name="T24" fmla="*/ 194 w 194"/>
                <a:gd name="T25" fmla="*/ 29 h 97"/>
                <a:gd name="T26" fmla="*/ 194 w 194"/>
                <a:gd name="T2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" h="97">
                  <a:moveTo>
                    <a:pt x="194" y="97"/>
                  </a:moveTo>
                  <a:lnTo>
                    <a:pt x="194" y="97"/>
                  </a:lnTo>
                  <a:lnTo>
                    <a:pt x="173" y="97"/>
                  </a:lnTo>
                  <a:lnTo>
                    <a:pt x="173" y="29"/>
                  </a:lnTo>
                  <a:cubicBezTo>
                    <a:pt x="173" y="25"/>
                    <a:pt x="169" y="22"/>
                    <a:pt x="165" y="22"/>
                  </a:cubicBezTo>
                  <a:lnTo>
                    <a:pt x="29" y="22"/>
                  </a:lnTo>
                  <a:cubicBezTo>
                    <a:pt x="25" y="22"/>
                    <a:pt x="22" y="25"/>
                    <a:pt x="22" y="29"/>
                  </a:cubicBezTo>
                  <a:lnTo>
                    <a:pt x="22" y="97"/>
                  </a:lnTo>
                  <a:lnTo>
                    <a:pt x="0" y="97"/>
                  </a:lnTo>
                  <a:lnTo>
                    <a:pt x="0" y="29"/>
                  </a:lnTo>
                  <a:cubicBezTo>
                    <a:pt x="0" y="13"/>
                    <a:pt x="13" y="0"/>
                    <a:pt x="29" y="0"/>
                  </a:cubicBezTo>
                  <a:lnTo>
                    <a:pt x="165" y="0"/>
                  </a:lnTo>
                  <a:cubicBezTo>
                    <a:pt x="181" y="0"/>
                    <a:pt x="194" y="13"/>
                    <a:pt x="194" y="29"/>
                  </a:cubicBezTo>
                  <a:lnTo>
                    <a:pt x="194" y="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8382" y="4433"/>
              <a:ext cx="254" cy="463"/>
            </a:xfrm>
            <a:custGeom>
              <a:avLst/>
              <a:gdLst>
                <a:gd name="T0" fmla="*/ 68 w 108"/>
                <a:gd name="T1" fmla="*/ 196 h 196"/>
                <a:gd name="T2" fmla="*/ 68 w 108"/>
                <a:gd name="T3" fmla="*/ 196 h 196"/>
                <a:gd name="T4" fmla="*/ 68 w 108"/>
                <a:gd name="T5" fmla="*/ 196 h 196"/>
                <a:gd name="T6" fmla="*/ 40 w 108"/>
                <a:gd name="T7" fmla="*/ 196 h 196"/>
                <a:gd name="T8" fmla="*/ 10 w 108"/>
                <a:gd name="T9" fmla="*/ 167 h 196"/>
                <a:gd name="T10" fmla="*/ 0 w 108"/>
                <a:gd name="T11" fmla="*/ 2 h 196"/>
                <a:gd name="T12" fmla="*/ 22 w 108"/>
                <a:gd name="T13" fmla="*/ 0 h 196"/>
                <a:gd name="T14" fmla="*/ 32 w 108"/>
                <a:gd name="T15" fmla="*/ 166 h 196"/>
                <a:gd name="T16" fmla="*/ 40 w 108"/>
                <a:gd name="T17" fmla="*/ 174 h 196"/>
                <a:gd name="T18" fmla="*/ 68 w 108"/>
                <a:gd name="T19" fmla="*/ 174 h 196"/>
                <a:gd name="T20" fmla="*/ 77 w 108"/>
                <a:gd name="T21" fmla="*/ 166 h 196"/>
                <a:gd name="T22" fmla="*/ 87 w 108"/>
                <a:gd name="T23" fmla="*/ 0 h 196"/>
                <a:gd name="T24" fmla="*/ 108 w 108"/>
                <a:gd name="T25" fmla="*/ 2 h 196"/>
                <a:gd name="T26" fmla="*/ 99 w 108"/>
                <a:gd name="T27" fmla="*/ 167 h 196"/>
                <a:gd name="T28" fmla="*/ 68 w 108"/>
                <a:gd name="T2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196">
                  <a:moveTo>
                    <a:pt x="68" y="196"/>
                  </a:moveTo>
                  <a:lnTo>
                    <a:pt x="68" y="196"/>
                  </a:lnTo>
                  <a:lnTo>
                    <a:pt x="68" y="196"/>
                  </a:lnTo>
                  <a:lnTo>
                    <a:pt x="40" y="196"/>
                  </a:lnTo>
                  <a:cubicBezTo>
                    <a:pt x="24" y="196"/>
                    <a:pt x="11" y="183"/>
                    <a:pt x="10" y="167"/>
                  </a:cubicBezTo>
                  <a:lnTo>
                    <a:pt x="0" y="2"/>
                  </a:lnTo>
                  <a:lnTo>
                    <a:pt x="22" y="0"/>
                  </a:lnTo>
                  <a:lnTo>
                    <a:pt x="32" y="166"/>
                  </a:lnTo>
                  <a:cubicBezTo>
                    <a:pt x="32" y="170"/>
                    <a:pt x="36" y="174"/>
                    <a:pt x="40" y="174"/>
                  </a:cubicBezTo>
                  <a:lnTo>
                    <a:pt x="68" y="174"/>
                  </a:lnTo>
                  <a:cubicBezTo>
                    <a:pt x="73" y="174"/>
                    <a:pt x="77" y="170"/>
                    <a:pt x="77" y="166"/>
                  </a:cubicBezTo>
                  <a:lnTo>
                    <a:pt x="87" y="0"/>
                  </a:lnTo>
                  <a:lnTo>
                    <a:pt x="108" y="2"/>
                  </a:lnTo>
                  <a:lnTo>
                    <a:pt x="99" y="167"/>
                  </a:lnTo>
                  <a:cubicBezTo>
                    <a:pt x="98" y="183"/>
                    <a:pt x="84" y="196"/>
                    <a:pt x="68" y="19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8399" y="4063"/>
              <a:ext cx="213" cy="216"/>
            </a:xfrm>
            <a:custGeom>
              <a:avLst/>
              <a:gdLst>
                <a:gd name="T0" fmla="*/ 46 w 91"/>
                <a:gd name="T1" fmla="*/ 91 h 91"/>
                <a:gd name="T2" fmla="*/ 46 w 91"/>
                <a:gd name="T3" fmla="*/ 91 h 91"/>
                <a:gd name="T4" fmla="*/ 0 w 91"/>
                <a:gd name="T5" fmla="*/ 45 h 91"/>
                <a:gd name="T6" fmla="*/ 46 w 91"/>
                <a:gd name="T7" fmla="*/ 0 h 91"/>
                <a:gd name="T8" fmla="*/ 91 w 91"/>
                <a:gd name="T9" fmla="*/ 45 h 91"/>
                <a:gd name="T10" fmla="*/ 46 w 91"/>
                <a:gd name="T11" fmla="*/ 91 h 91"/>
                <a:gd name="T12" fmla="*/ 46 w 91"/>
                <a:gd name="T13" fmla="*/ 21 h 91"/>
                <a:gd name="T14" fmla="*/ 46 w 91"/>
                <a:gd name="T15" fmla="*/ 21 h 91"/>
                <a:gd name="T16" fmla="*/ 22 w 91"/>
                <a:gd name="T17" fmla="*/ 45 h 91"/>
                <a:gd name="T18" fmla="*/ 46 w 91"/>
                <a:gd name="T19" fmla="*/ 69 h 91"/>
                <a:gd name="T20" fmla="*/ 70 w 91"/>
                <a:gd name="T21" fmla="*/ 45 h 91"/>
                <a:gd name="T22" fmla="*/ 46 w 91"/>
                <a:gd name="T23" fmla="*/ 2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91">
                  <a:moveTo>
                    <a:pt x="46" y="91"/>
                  </a:moveTo>
                  <a:lnTo>
                    <a:pt x="46" y="91"/>
                  </a:lnTo>
                  <a:cubicBezTo>
                    <a:pt x="20" y="91"/>
                    <a:pt x="0" y="70"/>
                    <a:pt x="0" y="45"/>
                  </a:cubicBezTo>
                  <a:cubicBezTo>
                    <a:pt x="0" y="20"/>
                    <a:pt x="20" y="0"/>
                    <a:pt x="46" y="0"/>
                  </a:cubicBezTo>
                  <a:cubicBezTo>
                    <a:pt x="71" y="0"/>
                    <a:pt x="91" y="20"/>
                    <a:pt x="91" y="45"/>
                  </a:cubicBezTo>
                  <a:cubicBezTo>
                    <a:pt x="91" y="70"/>
                    <a:pt x="71" y="91"/>
                    <a:pt x="46" y="91"/>
                  </a:cubicBezTo>
                  <a:close/>
                  <a:moveTo>
                    <a:pt x="46" y="21"/>
                  </a:moveTo>
                  <a:lnTo>
                    <a:pt x="46" y="21"/>
                  </a:lnTo>
                  <a:cubicBezTo>
                    <a:pt x="32" y="21"/>
                    <a:pt x="22" y="32"/>
                    <a:pt x="22" y="45"/>
                  </a:cubicBezTo>
                  <a:cubicBezTo>
                    <a:pt x="22" y="58"/>
                    <a:pt x="32" y="69"/>
                    <a:pt x="46" y="69"/>
                  </a:cubicBezTo>
                  <a:cubicBezTo>
                    <a:pt x="59" y="69"/>
                    <a:pt x="70" y="58"/>
                    <a:pt x="70" y="45"/>
                  </a:cubicBezTo>
                  <a:cubicBezTo>
                    <a:pt x="70" y="32"/>
                    <a:pt x="59" y="21"/>
                    <a:pt x="46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8778" y="4328"/>
              <a:ext cx="176" cy="140"/>
            </a:xfrm>
            <a:custGeom>
              <a:avLst/>
              <a:gdLst>
                <a:gd name="T0" fmla="*/ 75 w 75"/>
                <a:gd name="T1" fmla="*/ 59 h 59"/>
                <a:gd name="T2" fmla="*/ 75 w 75"/>
                <a:gd name="T3" fmla="*/ 59 h 59"/>
                <a:gd name="T4" fmla="*/ 53 w 75"/>
                <a:gd name="T5" fmla="*/ 59 h 59"/>
                <a:gd name="T6" fmla="*/ 53 w 75"/>
                <a:gd name="T7" fmla="*/ 28 h 59"/>
                <a:gd name="T8" fmla="*/ 47 w 75"/>
                <a:gd name="T9" fmla="*/ 21 h 59"/>
                <a:gd name="T10" fmla="*/ 0 w 75"/>
                <a:gd name="T11" fmla="*/ 21 h 59"/>
                <a:gd name="T12" fmla="*/ 0 w 75"/>
                <a:gd name="T13" fmla="*/ 0 h 59"/>
                <a:gd name="T14" fmla="*/ 47 w 75"/>
                <a:gd name="T15" fmla="*/ 0 h 59"/>
                <a:gd name="T16" fmla="*/ 75 w 75"/>
                <a:gd name="T17" fmla="*/ 28 h 59"/>
                <a:gd name="T18" fmla="*/ 75 w 75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59">
                  <a:moveTo>
                    <a:pt x="75" y="59"/>
                  </a:moveTo>
                  <a:lnTo>
                    <a:pt x="75" y="59"/>
                  </a:lnTo>
                  <a:lnTo>
                    <a:pt x="53" y="59"/>
                  </a:lnTo>
                  <a:lnTo>
                    <a:pt x="53" y="28"/>
                  </a:lnTo>
                  <a:cubicBezTo>
                    <a:pt x="53" y="24"/>
                    <a:pt x="50" y="21"/>
                    <a:pt x="47" y="21"/>
                  </a:cubicBezTo>
                  <a:lnTo>
                    <a:pt x="0" y="21"/>
                  </a:lnTo>
                  <a:lnTo>
                    <a:pt x="0" y="0"/>
                  </a:lnTo>
                  <a:lnTo>
                    <a:pt x="47" y="0"/>
                  </a:lnTo>
                  <a:cubicBezTo>
                    <a:pt x="62" y="0"/>
                    <a:pt x="75" y="12"/>
                    <a:pt x="75" y="28"/>
                  </a:cubicBezTo>
                  <a:lnTo>
                    <a:pt x="75" y="5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734" y="4139"/>
              <a:ext cx="164" cy="163"/>
            </a:xfrm>
            <a:custGeom>
              <a:avLst/>
              <a:gdLst>
                <a:gd name="T0" fmla="*/ 35 w 70"/>
                <a:gd name="T1" fmla="*/ 22 h 69"/>
                <a:gd name="T2" fmla="*/ 35 w 70"/>
                <a:gd name="T3" fmla="*/ 22 h 69"/>
                <a:gd name="T4" fmla="*/ 22 w 70"/>
                <a:gd name="T5" fmla="*/ 34 h 69"/>
                <a:gd name="T6" fmla="*/ 35 w 70"/>
                <a:gd name="T7" fmla="*/ 47 h 69"/>
                <a:gd name="T8" fmla="*/ 48 w 70"/>
                <a:gd name="T9" fmla="*/ 34 h 69"/>
                <a:gd name="T10" fmla="*/ 35 w 70"/>
                <a:gd name="T11" fmla="*/ 22 h 69"/>
                <a:gd name="T12" fmla="*/ 35 w 70"/>
                <a:gd name="T13" fmla="*/ 69 h 69"/>
                <a:gd name="T14" fmla="*/ 35 w 70"/>
                <a:gd name="T15" fmla="*/ 69 h 69"/>
                <a:gd name="T16" fmla="*/ 0 w 70"/>
                <a:gd name="T17" fmla="*/ 34 h 69"/>
                <a:gd name="T18" fmla="*/ 35 w 70"/>
                <a:gd name="T19" fmla="*/ 0 h 69"/>
                <a:gd name="T20" fmla="*/ 70 w 70"/>
                <a:gd name="T21" fmla="*/ 34 h 69"/>
                <a:gd name="T22" fmla="*/ 35 w 70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69">
                  <a:moveTo>
                    <a:pt x="35" y="22"/>
                  </a:moveTo>
                  <a:lnTo>
                    <a:pt x="35" y="22"/>
                  </a:lnTo>
                  <a:cubicBezTo>
                    <a:pt x="28" y="22"/>
                    <a:pt x="22" y="27"/>
                    <a:pt x="22" y="34"/>
                  </a:cubicBezTo>
                  <a:cubicBezTo>
                    <a:pt x="22" y="42"/>
                    <a:pt x="28" y="47"/>
                    <a:pt x="35" y="47"/>
                  </a:cubicBezTo>
                  <a:cubicBezTo>
                    <a:pt x="42" y="47"/>
                    <a:pt x="48" y="42"/>
                    <a:pt x="48" y="34"/>
                  </a:cubicBezTo>
                  <a:cubicBezTo>
                    <a:pt x="48" y="27"/>
                    <a:pt x="42" y="22"/>
                    <a:pt x="35" y="22"/>
                  </a:cubicBezTo>
                  <a:close/>
                  <a:moveTo>
                    <a:pt x="35" y="69"/>
                  </a:moveTo>
                  <a:lnTo>
                    <a:pt x="35" y="69"/>
                  </a:lnTo>
                  <a:cubicBezTo>
                    <a:pt x="16" y="69"/>
                    <a:pt x="0" y="5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4"/>
                  </a:cubicBezTo>
                  <a:cubicBezTo>
                    <a:pt x="70" y="54"/>
                    <a:pt x="54" y="69"/>
                    <a:pt x="35" y="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8066" y="4328"/>
              <a:ext cx="176" cy="140"/>
            </a:xfrm>
            <a:custGeom>
              <a:avLst/>
              <a:gdLst>
                <a:gd name="T0" fmla="*/ 21 w 75"/>
                <a:gd name="T1" fmla="*/ 59 h 59"/>
                <a:gd name="T2" fmla="*/ 21 w 75"/>
                <a:gd name="T3" fmla="*/ 59 h 59"/>
                <a:gd name="T4" fmla="*/ 0 w 75"/>
                <a:gd name="T5" fmla="*/ 59 h 59"/>
                <a:gd name="T6" fmla="*/ 0 w 75"/>
                <a:gd name="T7" fmla="*/ 28 h 59"/>
                <a:gd name="T8" fmla="*/ 27 w 75"/>
                <a:gd name="T9" fmla="*/ 0 h 59"/>
                <a:gd name="T10" fmla="*/ 75 w 75"/>
                <a:gd name="T11" fmla="*/ 0 h 59"/>
                <a:gd name="T12" fmla="*/ 75 w 75"/>
                <a:gd name="T13" fmla="*/ 21 h 59"/>
                <a:gd name="T14" fmla="*/ 27 w 75"/>
                <a:gd name="T15" fmla="*/ 21 h 59"/>
                <a:gd name="T16" fmla="*/ 21 w 75"/>
                <a:gd name="T17" fmla="*/ 28 h 59"/>
                <a:gd name="T18" fmla="*/ 21 w 75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59">
                  <a:moveTo>
                    <a:pt x="21" y="59"/>
                  </a:moveTo>
                  <a:lnTo>
                    <a:pt x="21" y="59"/>
                  </a:lnTo>
                  <a:lnTo>
                    <a:pt x="0" y="59"/>
                  </a:lnTo>
                  <a:lnTo>
                    <a:pt x="0" y="28"/>
                  </a:lnTo>
                  <a:cubicBezTo>
                    <a:pt x="0" y="12"/>
                    <a:pt x="12" y="0"/>
                    <a:pt x="27" y="0"/>
                  </a:cubicBezTo>
                  <a:lnTo>
                    <a:pt x="75" y="0"/>
                  </a:lnTo>
                  <a:lnTo>
                    <a:pt x="75" y="21"/>
                  </a:lnTo>
                  <a:lnTo>
                    <a:pt x="27" y="21"/>
                  </a:lnTo>
                  <a:cubicBezTo>
                    <a:pt x="24" y="21"/>
                    <a:pt x="21" y="24"/>
                    <a:pt x="21" y="28"/>
                  </a:cubicBezTo>
                  <a:lnTo>
                    <a:pt x="21" y="5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8122" y="4139"/>
              <a:ext cx="162" cy="163"/>
            </a:xfrm>
            <a:custGeom>
              <a:avLst/>
              <a:gdLst>
                <a:gd name="T0" fmla="*/ 35 w 69"/>
                <a:gd name="T1" fmla="*/ 22 h 69"/>
                <a:gd name="T2" fmla="*/ 35 w 69"/>
                <a:gd name="T3" fmla="*/ 22 h 69"/>
                <a:gd name="T4" fmla="*/ 22 w 69"/>
                <a:gd name="T5" fmla="*/ 34 h 69"/>
                <a:gd name="T6" fmla="*/ 35 w 69"/>
                <a:gd name="T7" fmla="*/ 47 h 69"/>
                <a:gd name="T8" fmla="*/ 48 w 69"/>
                <a:gd name="T9" fmla="*/ 34 h 69"/>
                <a:gd name="T10" fmla="*/ 35 w 69"/>
                <a:gd name="T11" fmla="*/ 22 h 69"/>
                <a:gd name="T12" fmla="*/ 35 w 69"/>
                <a:gd name="T13" fmla="*/ 69 h 69"/>
                <a:gd name="T14" fmla="*/ 35 w 69"/>
                <a:gd name="T15" fmla="*/ 69 h 69"/>
                <a:gd name="T16" fmla="*/ 0 w 69"/>
                <a:gd name="T17" fmla="*/ 34 h 69"/>
                <a:gd name="T18" fmla="*/ 35 w 69"/>
                <a:gd name="T19" fmla="*/ 0 h 69"/>
                <a:gd name="T20" fmla="*/ 69 w 69"/>
                <a:gd name="T21" fmla="*/ 34 h 69"/>
                <a:gd name="T22" fmla="*/ 35 w 69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9">
                  <a:moveTo>
                    <a:pt x="35" y="22"/>
                  </a:moveTo>
                  <a:lnTo>
                    <a:pt x="35" y="22"/>
                  </a:lnTo>
                  <a:cubicBezTo>
                    <a:pt x="28" y="22"/>
                    <a:pt x="22" y="27"/>
                    <a:pt x="22" y="34"/>
                  </a:cubicBezTo>
                  <a:cubicBezTo>
                    <a:pt x="22" y="42"/>
                    <a:pt x="28" y="47"/>
                    <a:pt x="35" y="47"/>
                  </a:cubicBezTo>
                  <a:cubicBezTo>
                    <a:pt x="42" y="47"/>
                    <a:pt x="48" y="42"/>
                    <a:pt x="48" y="34"/>
                  </a:cubicBezTo>
                  <a:cubicBezTo>
                    <a:pt x="48" y="27"/>
                    <a:pt x="42" y="22"/>
                    <a:pt x="35" y="22"/>
                  </a:cubicBezTo>
                  <a:close/>
                  <a:moveTo>
                    <a:pt x="35" y="69"/>
                  </a:moveTo>
                  <a:lnTo>
                    <a:pt x="35" y="69"/>
                  </a:lnTo>
                  <a:cubicBezTo>
                    <a:pt x="15" y="69"/>
                    <a:pt x="0" y="54"/>
                    <a:pt x="0" y="34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54" y="0"/>
                    <a:pt x="69" y="15"/>
                    <a:pt x="69" y="34"/>
                  </a:cubicBezTo>
                  <a:cubicBezTo>
                    <a:pt x="69" y="54"/>
                    <a:pt x="54" y="69"/>
                    <a:pt x="35" y="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102799" y="2623259"/>
            <a:ext cx="215333" cy="215333"/>
            <a:chOff x="4102799" y="2512161"/>
            <a:chExt cx="215333" cy="215333"/>
          </a:xfrm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4102799" y="2512161"/>
              <a:ext cx="215333" cy="215333"/>
            </a:xfrm>
            <a:custGeom>
              <a:avLst/>
              <a:gdLst>
                <a:gd name="T0" fmla="*/ 21 w 96"/>
                <a:gd name="T1" fmla="*/ 9 h 96"/>
                <a:gd name="T2" fmla="*/ 9 w 96"/>
                <a:gd name="T3" fmla="*/ 20 h 96"/>
                <a:gd name="T4" fmla="*/ 8 w 96"/>
                <a:gd name="T5" fmla="*/ 22 h 96"/>
                <a:gd name="T6" fmla="*/ 8 w 96"/>
                <a:gd name="T7" fmla="*/ 30 h 96"/>
                <a:gd name="T8" fmla="*/ 9 w 96"/>
                <a:gd name="T9" fmla="*/ 32 h 96"/>
                <a:gd name="T10" fmla="*/ 64 w 96"/>
                <a:gd name="T11" fmla="*/ 87 h 96"/>
                <a:gd name="T12" fmla="*/ 66 w 96"/>
                <a:gd name="T13" fmla="*/ 88 h 96"/>
                <a:gd name="T14" fmla="*/ 74 w 96"/>
                <a:gd name="T15" fmla="*/ 88 h 96"/>
                <a:gd name="T16" fmla="*/ 75 w 96"/>
                <a:gd name="T17" fmla="*/ 87 h 96"/>
                <a:gd name="T18" fmla="*/ 87 w 96"/>
                <a:gd name="T19" fmla="*/ 75 h 96"/>
                <a:gd name="T20" fmla="*/ 73 w 96"/>
                <a:gd name="T21" fmla="*/ 61 h 96"/>
                <a:gd name="T22" fmla="*/ 68 w 96"/>
                <a:gd name="T23" fmla="*/ 66 h 96"/>
                <a:gd name="T24" fmla="*/ 63 w 96"/>
                <a:gd name="T25" fmla="*/ 68 h 96"/>
                <a:gd name="T26" fmla="*/ 59 w 96"/>
                <a:gd name="T27" fmla="*/ 66 h 96"/>
                <a:gd name="T28" fmla="*/ 29 w 96"/>
                <a:gd name="T29" fmla="*/ 37 h 96"/>
                <a:gd name="T30" fmla="*/ 29 w 96"/>
                <a:gd name="T31" fmla="*/ 28 h 96"/>
                <a:gd name="T32" fmla="*/ 35 w 96"/>
                <a:gd name="T33" fmla="*/ 23 h 96"/>
                <a:gd name="T34" fmla="*/ 21 w 96"/>
                <a:gd name="T35" fmla="*/ 9 h 96"/>
                <a:gd name="T36" fmla="*/ 74 w 96"/>
                <a:gd name="T37" fmla="*/ 96 h 96"/>
                <a:gd name="T38" fmla="*/ 66 w 96"/>
                <a:gd name="T39" fmla="*/ 96 h 96"/>
                <a:gd name="T40" fmla="*/ 59 w 96"/>
                <a:gd name="T41" fmla="*/ 93 h 96"/>
                <a:gd name="T42" fmla="*/ 3 w 96"/>
                <a:gd name="T43" fmla="*/ 37 h 96"/>
                <a:gd name="T44" fmla="*/ 0 w 96"/>
                <a:gd name="T45" fmla="*/ 30 h 96"/>
                <a:gd name="T46" fmla="*/ 0 w 96"/>
                <a:gd name="T47" fmla="*/ 22 h 96"/>
                <a:gd name="T48" fmla="*/ 3 w 96"/>
                <a:gd name="T49" fmla="*/ 15 h 96"/>
                <a:gd name="T50" fmla="*/ 16 w 96"/>
                <a:gd name="T51" fmla="*/ 2 h 96"/>
                <a:gd name="T52" fmla="*/ 21 w 96"/>
                <a:gd name="T53" fmla="*/ 0 h 96"/>
                <a:gd name="T54" fmla="*/ 25 w 96"/>
                <a:gd name="T55" fmla="*/ 2 h 96"/>
                <a:gd name="T56" fmla="*/ 41 w 96"/>
                <a:gd name="T57" fmla="*/ 18 h 96"/>
                <a:gd name="T58" fmla="*/ 41 w 96"/>
                <a:gd name="T59" fmla="*/ 27 h 96"/>
                <a:gd name="T60" fmla="*/ 36 w 96"/>
                <a:gd name="T61" fmla="*/ 33 h 96"/>
                <a:gd name="T62" fmla="*/ 63 w 96"/>
                <a:gd name="T63" fmla="*/ 60 h 96"/>
                <a:gd name="T64" fmla="*/ 68 w 96"/>
                <a:gd name="T65" fmla="*/ 54 h 96"/>
                <a:gd name="T66" fmla="*/ 73 w 96"/>
                <a:gd name="T67" fmla="*/ 53 h 96"/>
                <a:gd name="T68" fmla="*/ 78 w 96"/>
                <a:gd name="T69" fmla="*/ 54 h 96"/>
                <a:gd name="T70" fmla="*/ 94 w 96"/>
                <a:gd name="T71" fmla="*/ 71 h 96"/>
                <a:gd name="T72" fmla="*/ 94 w 96"/>
                <a:gd name="T73" fmla="*/ 80 h 96"/>
                <a:gd name="T74" fmla="*/ 81 w 96"/>
                <a:gd name="T75" fmla="*/ 93 h 96"/>
                <a:gd name="T76" fmla="*/ 74 w 96"/>
                <a:gd name="T7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6" h="96">
                  <a:moveTo>
                    <a:pt x="21" y="9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1"/>
                    <a:pt x="9" y="32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5" y="88"/>
                    <a:pt x="66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88"/>
                    <a:pt x="75" y="87"/>
                    <a:pt x="75" y="87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6" y="68"/>
                    <a:pt x="65" y="68"/>
                    <a:pt x="63" y="68"/>
                  </a:cubicBezTo>
                  <a:cubicBezTo>
                    <a:pt x="61" y="68"/>
                    <a:pt x="60" y="68"/>
                    <a:pt x="59" y="6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7" y="35"/>
                    <a:pt x="27" y="31"/>
                    <a:pt x="29" y="28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21" y="9"/>
                  </a:lnTo>
                  <a:close/>
                  <a:moveTo>
                    <a:pt x="74" y="96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3" y="96"/>
                    <a:pt x="60" y="94"/>
                    <a:pt x="59" y="9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5"/>
                    <a:pt x="0" y="32"/>
                    <a:pt x="0" y="3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9"/>
                    <a:pt x="1" y="17"/>
                    <a:pt x="3" y="1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9" y="0"/>
                    <a:pt x="21" y="0"/>
                  </a:cubicBezTo>
                  <a:cubicBezTo>
                    <a:pt x="22" y="0"/>
                    <a:pt x="24" y="1"/>
                    <a:pt x="25" y="2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4" y="21"/>
                    <a:pt x="44" y="25"/>
                    <a:pt x="41" y="27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70" y="53"/>
                    <a:pt x="71" y="53"/>
                    <a:pt x="73" y="53"/>
                  </a:cubicBezTo>
                  <a:cubicBezTo>
                    <a:pt x="75" y="53"/>
                    <a:pt x="76" y="53"/>
                    <a:pt x="78" y="54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96" y="73"/>
                    <a:pt x="96" y="77"/>
                    <a:pt x="94" y="80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79" y="94"/>
                    <a:pt x="76" y="96"/>
                    <a:pt x="74" y="96"/>
                  </a:cubicBezTo>
                </a:path>
              </a:pathLst>
            </a:custGeom>
            <a:solidFill>
              <a:srgbClr val="5F1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6" name="Группа 15"/>
            <p:cNvGrpSpPr/>
            <p:nvPr/>
          </p:nvGrpSpPr>
          <p:grpSpPr>
            <a:xfrm rot="10800000">
              <a:off x="4232218" y="2529645"/>
              <a:ext cx="69350" cy="74538"/>
              <a:chOff x="4232218" y="2529645"/>
              <a:chExt cx="69350" cy="74538"/>
            </a:xfrm>
          </p:grpSpPr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>
                <a:off x="4232218" y="2538073"/>
                <a:ext cx="62575" cy="64416"/>
              </a:xfrm>
              <a:custGeom>
                <a:avLst/>
                <a:gdLst>
                  <a:gd name="T0" fmla="*/ 0 w 28"/>
                  <a:gd name="T1" fmla="*/ 0 h 29"/>
                  <a:gd name="T2" fmla="*/ 24 w 28"/>
                  <a:gd name="T3" fmla="*/ 0 h 29"/>
                  <a:gd name="T4" fmla="*/ 27 w 28"/>
                  <a:gd name="T5" fmla="*/ 1 h 29"/>
                  <a:gd name="T6" fmla="*/ 28 w 28"/>
                  <a:gd name="T7" fmla="*/ 4 h 29"/>
                  <a:gd name="T8" fmla="*/ 28 w 28"/>
                  <a:gd name="T9" fmla="*/ 29 h 29"/>
                  <a:gd name="T10" fmla="*/ 20 w 28"/>
                  <a:gd name="T11" fmla="*/ 29 h 29"/>
                  <a:gd name="T12" fmla="*/ 20 w 28"/>
                  <a:gd name="T13" fmla="*/ 8 h 29"/>
                  <a:gd name="T14" fmla="*/ 0 w 28"/>
                  <a:gd name="T15" fmla="*/ 8 h 29"/>
                  <a:gd name="T16" fmla="*/ 0 w 28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7" y="1"/>
                    </a:cubicBezTo>
                    <a:cubicBezTo>
                      <a:pt x="28" y="2"/>
                      <a:pt x="28" y="3"/>
                      <a:pt x="28" y="4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1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232551" y="2529645"/>
                <a:ext cx="69017" cy="74538"/>
              </a:xfrm>
              <a:custGeom>
                <a:avLst/>
                <a:gdLst>
                  <a:gd name="T0" fmla="*/ 26 w 31"/>
                  <a:gd name="T1" fmla="*/ 0 h 33"/>
                  <a:gd name="T2" fmla="*/ 31 w 31"/>
                  <a:gd name="T3" fmla="*/ 6 h 33"/>
                  <a:gd name="T4" fmla="*/ 7 w 31"/>
                  <a:gd name="T5" fmla="*/ 30 h 33"/>
                  <a:gd name="T6" fmla="*/ 7 w 31"/>
                  <a:gd name="T7" fmla="*/ 30 h 33"/>
                  <a:gd name="T8" fmla="*/ 7 w 31"/>
                  <a:gd name="T9" fmla="*/ 30 h 33"/>
                  <a:gd name="T10" fmla="*/ 7 w 31"/>
                  <a:gd name="T11" fmla="*/ 30 h 33"/>
                  <a:gd name="T12" fmla="*/ 1 w 31"/>
                  <a:gd name="T13" fmla="*/ 30 h 33"/>
                  <a:gd name="T14" fmla="*/ 1 w 31"/>
                  <a:gd name="T15" fmla="*/ 25 h 33"/>
                  <a:gd name="T16" fmla="*/ 2 w 31"/>
                  <a:gd name="T17" fmla="*/ 24 h 33"/>
                  <a:gd name="T18" fmla="*/ 5 w 31"/>
                  <a:gd name="T19" fmla="*/ 20 h 33"/>
                  <a:gd name="T20" fmla="*/ 26 w 31"/>
                  <a:gd name="T2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3">
                    <a:moveTo>
                      <a:pt x="26" y="0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4" y="33"/>
                      <a:pt x="1" y="30"/>
                      <a:pt x="1" y="30"/>
                    </a:cubicBezTo>
                    <a:cubicBezTo>
                      <a:pt x="0" y="29"/>
                      <a:pt x="0" y="26"/>
                      <a:pt x="1" y="25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4" y="22"/>
                      <a:pt x="5" y="2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5F1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aphicFrame>
        <p:nvGraphicFramePr>
          <p:cNvPr id="29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750816"/>
              </p:ext>
            </p:extLst>
          </p:nvPr>
        </p:nvGraphicFramePr>
        <p:xfrm>
          <a:off x="4043362" y="3332049"/>
          <a:ext cx="7735068" cy="2451690"/>
        </p:xfrm>
        <a:graphic>
          <a:graphicData uri="http://schemas.openxmlformats.org/drawingml/2006/table">
            <a:tbl>
              <a:tblPr/>
              <a:tblGrid>
                <a:gridCol w="3308046"/>
                <a:gridCol w="1475674"/>
                <a:gridCol w="1475674"/>
                <a:gridCol w="1475674"/>
              </a:tblGrid>
              <a:tr h="178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Варианты использования </a:t>
                      </a:r>
                      <a:endParaRPr lang="en-CA" sz="1200" kern="1200" dirty="0">
                        <a:solidFill>
                          <a:srgbClr val="969696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108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Базовый</a:t>
                      </a:r>
                      <a:endParaRPr lang="en-CA" sz="1200" kern="1200" dirty="0">
                        <a:solidFill>
                          <a:srgbClr val="969696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Средний</a:t>
                      </a:r>
                      <a:endParaRPr lang="en-CA" sz="1200" kern="1200" dirty="0">
                        <a:solidFill>
                          <a:srgbClr val="969696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Полный</a:t>
                      </a:r>
                      <a:endParaRPr lang="en-CA" sz="1200" kern="1200" dirty="0">
                        <a:solidFill>
                          <a:srgbClr val="969696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Абонентская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плата 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1000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1800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3000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8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В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ключено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рабочих мест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7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15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30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700" dirty="0">
                        <a:solidFill>
                          <a:srgbClr val="000000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14"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Дополнительные возможности</a:t>
                      </a:r>
                      <a:endParaRPr lang="en-CA" sz="1200" dirty="0">
                        <a:solidFill>
                          <a:srgbClr val="969696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108000" marR="36000" marT="25200" marB="2520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Интеграция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с CRM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 500 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9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Хранение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записей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разговоров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1000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1500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2000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9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Плата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за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одно</a:t>
                      </a:r>
                      <a:r>
                        <a:rPr lang="en-US" sz="1200" baseline="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дополнительное 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рабочее место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200 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 150 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 100  /</a:t>
                      </a:r>
                      <a:r>
                        <a:rPr lang="ru-RU" sz="1200" dirty="0">
                          <a:solidFill>
                            <a:srgbClr val="595959"/>
                          </a:solidFill>
                          <a:effectLst/>
                          <a:latin typeface="Verdana"/>
                          <a:ea typeface="MS Mincho"/>
                          <a:cs typeface="Verdana"/>
                        </a:rPr>
                        <a:t>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79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+mn-lt"/>
                          <a:ea typeface="MS Mincho"/>
                          <a:cs typeface="Verdana"/>
                        </a:rPr>
                        <a:t>Аналитика* </a:t>
                      </a:r>
                      <a:endParaRPr lang="en-CA" sz="10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252000" marR="68580" marT="25200" marB="25200"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595959"/>
                          </a:solidFill>
                          <a:effectLst/>
                          <a:latin typeface="+mn-lt"/>
                          <a:ea typeface="MS Mincho"/>
                          <a:cs typeface="Verdana"/>
                        </a:rPr>
                        <a:t>  500  /мес.</a:t>
                      </a: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solidFill>
                          <a:srgbClr val="595959"/>
                        </a:solidFill>
                        <a:effectLst/>
                        <a:latin typeface="Verdana"/>
                        <a:ea typeface="MS Mincho"/>
                        <a:cs typeface="Verdana"/>
                      </a:endParaRPr>
                    </a:p>
                  </a:txBody>
                  <a:tcPr marL="68580" marR="68580" marT="25200" marB="252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801848" y="2469817"/>
            <a:ext cx="1896827" cy="646327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12700">
              <a:buClr>
                <a:prstClr val="white"/>
              </a:buClr>
            </a:pPr>
            <a:r>
              <a:rPr lang="ru-RU" sz="1200" dirty="0">
                <a:solidFill>
                  <a:srgbClr val="595959"/>
                </a:solidFill>
                <a:cs typeface="Verdana"/>
              </a:rPr>
              <a:t>Интеграция </a:t>
            </a:r>
            <a:endParaRPr lang="ru-RU" sz="1200" dirty="0" smtClean="0">
              <a:solidFill>
                <a:srgbClr val="595959"/>
              </a:solidFill>
              <a:cs typeface="Verdana"/>
            </a:endParaRPr>
          </a:p>
          <a:p>
            <a:pPr marL="12700">
              <a:buClr>
                <a:prstClr val="white"/>
              </a:buClr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с </a:t>
            </a:r>
            <a:r>
              <a:rPr lang="en-US" sz="1200" dirty="0">
                <a:solidFill>
                  <a:srgbClr val="595959"/>
                </a:solidFill>
                <a:cs typeface="Verdana"/>
              </a:rPr>
              <a:t>CRM </a:t>
            </a:r>
            <a:r>
              <a:rPr lang="ru-RU" sz="1200" dirty="0" smtClean="0">
                <a:solidFill>
                  <a:srgbClr val="595959"/>
                </a:solidFill>
                <a:cs typeface="Verdana"/>
              </a:rPr>
              <a:t>системой</a:t>
            </a:r>
          </a:p>
          <a:p>
            <a:pPr marL="12700">
              <a:buClr>
                <a:prstClr val="white"/>
              </a:buClr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для каждого тарифа</a:t>
            </a:r>
            <a:endParaRPr lang="ru-RU" sz="1200" dirty="0">
              <a:solidFill>
                <a:srgbClr val="595959"/>
              </a:solidFill>
              <a:cs typeface="Verdana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697172" y="2569671"/>
            <a:ext cx="343937" cy="249729"/>
            <a:chOff x="8653124" y="2458573"/>
            <a:chExt cx="365125" cy="265113"/>
          </a:xfrm>
          <a:solidFill>
            <a:srgbClr val="5F19AA"/>
          </a:solidFill>
        </p:grpSpPr>
        <p:sp>
          <p:nvSpPr>
            <p:cNvPr id="30" name="Freeform 31"/>
            <p:cNvSpPr>
              <a:spLocks noEditPoints="1"/>
            </p:cNvSpPr>
            <p:nvPr/>
          </p:nvSpPr>
          <p:spPr bwMode="auto">
            <a:xfrm>
              <a:off x="8653124" y="2458573"/>
              <a:ext cx="365125" cy="265113"/>
            </a:xfrm>
            <a:custGeom>
              <a:avLst/>
              <a:gdLst>
                <a:gd name="T0" fmla="*/ 94 w 94"/>
                <a:gd name="T1" fmla="*/ 9 h 68"/>
                <a:gd name="T2" fmla="*/ 91 w 94"/>
                <a:gd name="T3" fmla="*/ 3 h 68"/>
                <a:gd name="T4" fmla="*/ 85 w 94"/>
                <a:gd name="T5" fmla="*/ 0 h 68"/>
                <a:gd name="T6" fmla="*/ 9 w 94"/>
                <a:gd name="T7" fmla="*/ 0 h 68"/>
                <a:gd name="T8" fmla="*/ 0 w 94"/>
                <a:gd name="T9" fmla="*/ 9 h 68"/>
                <a:gd name="T10" fmla="*/ 0 w 94"/>
                <a:gd name="T11" fmla="*/ 59 h 68"/>
                <a:gd name="T12" fmla="*/ 3 w 94"/>
                <a:gd name="T13" fmla="*/ 65 h 68"/>
                <a:gd name="T14" fmla="*/ 9 w 94"/>
                <a:gd name="T15" fmla="*/ 68 h 68"/>
                <a:gd name="T16" fmla="*/ 85 w 94"/>
                <a:gd name="T17" fmla="*/ 68 h 68"/>
                <a:gd name="T18" fmla="*/ 94 w 94"/>
                <a:gd name="T19" fmla="*/ 59 h 68"/>
                <a:gd name="T20" fmla="*/ 94 w 94"/>
                <a:gd name="T21" fmla="*/ 9 h 68"/>
                <a:gd name="T22" fmla="*/ 87 w 94"/>
                <a:gd name="T23" fmla="*/ 59 h 68"/>
                <a:gd name="T24" fmla="*/ 85 w 94"/>
                <a:gd name="T25" fmla="*/ 61 h 68"/>
                <a:gd name="T26" fmla="*/ 9 w 94"/>
                <a:gd name="T27" fmla="*/ 61 h 68"/>
                <a:gd name="T28" fmla="*/ 7 w 94"/>
                <a:gd name="T29" fmla="*/ 61 h 68"/>
                <a:gd name="T30" fmla="*/ 7 w 94"/>
                <a:gd name="T31" fmla="*/ 59 h 68"/>
                <a:gd name="T32" fmla="*/ 7 w 94"/>
                <a:gd name="T33" fmla="*/ 9 h 68"/>
                <a:gd name="T34" fmla="*/ 9 w 94"/>
                <a:gd name="T35" fmla="*/ 7 h 68"/>
                <a:gd name="T36" fmla="*/ 85 w 94"/>
                <a:gd name="T37" fmla="*/ 7 h 68"/>
                <a:gd name="T38" fmla="*/ 87 w 94"/>
                <a:gd name="T39" fmla="*/ 8 h 68"/>
                <a:gd name="T40" fmla="*/ 87 w 94"/>
                <a:gd name="T41" fmla="*/ 9 h 68"/>
                <a:gd name="T42" fmla="*/ 87 w 94"/>
                <a:gd name="T43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68">
                  <a:moveTo>
                    <a:pt x="94" y="9"/>
                  </a:moveTo>
                  <a:cubicBezTo>
                    <a:pt x="94" y="7"/>
                    <a:pt x="93" y="5"/>
                    <a:pt x="91" y="3"/>
                  </a:cubicBezTo>
                  <a:cubicBezTo>
                    <a:pt x="90" y="1"/>
                    <a:pt x="87" y="0"/>
                    <a:pt x="8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2"/>
                    <a:pt x="1" y="64"/>
                    <a:pt x="3" y="65"/>
                  </a:cubicBezTo>
                  <a:cubicBezTo>
                    <a:pt x="4" y="67"/>
                    <a:pt x="7" y="68"/>
                    <a:pt x="9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90" y="68"/>
                    <a:pt x="94" y="64"/>
                    <a:pt x="94" y="59"/>
                  </a:cubicBezTo>
                  <a:lnTo>
                    <a:pt x="94" y="9"/>
                  </a:lnTo>
                  <a:close/>
                  <a:moveTo>
                    <a:pt x="87" y="59"/>
                  </a:moveTo>
                  <a:cubicBezTo>
                    <a:pt x="87" y="60"/>
                    <a:pt x="86" y="61"/>
                    <a:pt x="85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1"/>
                    <a:pt x="8" y="61"/>
                    <a:pt x="7" y="61"/>
                  </a:cubicBezTo>
                  <a:cubicBezTo>
                    <a:pt x="7" y="60"/>
                    <a:pt x="7" y="60"/>
                    <a:pt x="7" y="5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6" y="7"/>
                    <a:pt x="86" y="7"/>
                    <a:pt x="87" y="8"/>
                  </a:cubicBezTo>
                  <a:cubicBezTo>
                    <a:pt x="87" y="8"/>
                    <a:pt x="87" y="9"/>
                    <a:pt x="87" y="9"/>
                  </a:cubicBezTo>
                  <a:lnTo>
                    <a:pt x="87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8792824" y="2528423"/>
              <a:ext cx="107950" cy="125413"/>
            </a:xfrm>
            <a:custGeom>
              <a:avLst/>
              <a:gdLst>
                <a:gd name="T0" fmla="*/ 28 w 28"/>
                <a:gd name="T1" fmla="*/ 15 h 32"/>
                <a:gd name="T2" fmla="*/ 1 w 28"/>
                <a:gd name="T3" fmla="*/ 0 h 32"/>
                <a:gd name="T4" fmla="*/ 0 w 28"/>
                <a:gd name="T5" fmla="*/ 0 h 32"/>
                <a:gd name="T6" fmla="*/ 0 w 28"/>
                <a:gd name="T7" fmla="*/ 1 h 32"/>
                <a:gd name="T8" fmla="*/ 0 w 28"/>
                <a:gd name="T9" fmla="*/ 31 h 32"/>
                <a:gd name="T10" fmla="*/ 0 w 28"/>
                <a:gd name="T11" fmla="*/ 32 h 32"/>
                <a:gd name="T12" fmla="*/ 1 w 28"/>
                <a:gd name="T13" fmla="*/ 32 h 32"/>
                <a:gd name="T14" fmla="*/ 1 w 28"/>
                <a:gd name="T15" fmla="*/ 32 h 32"/>
                <a:gd name="T16" fmla="*/ 28 w 28"/>
                <a:gd name="T17" fmla="*/ 17 h 32"/>
                <a:gd name="T18" fmla="*/ 28 w 28"/>
                <a:gd name="T19" fmla="*/ 16 h 32"/>
                <a:gd name="T20" fmla="*/ 28 w 28"/>
                <a:gd name="T21" fmla="*/ 15 h 32"/>
                <a:gd name="T22" fmla="*/ 2 w 28"/>
                <a:gd name="T23" fmla="*/ 30 h 32"/>
                <a:gd name="T24" fmla="*/ 2 w 28"/>
                <a:gd name="T25" fmla="*/ 3 h 32"/>
                <a:gd name="T26" fmla="*/ 25 w 28"/>
                <a:gd name="T27" fmla="*/ 16 h 32"/>
                <a:gd name="T28" fmla="*/ 2 w 28"/>
                <a:gd name="T29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32">
                  <a:moveTo>
                    <a:pt x="28" y="15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moveTo>
                    <a:pt x="2" y="3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5" y="16"/>
                    <a:pt x="25" y="16"/>
                    <a:pt x="25" y="16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3" name="Freeform 6"/>
          <p:cNvSpPr>
            <a:spLocks noEditPoints="1"/>
          </p:cNvSpPr>
          <p:nvPr/>
        </p:nvSpPr>
        <p:spPr bwMode="auto">
          <a:xfrm>
            <a:off x="8043389" y="362636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" name="Freeform 6"/>
          <p:cNvSpPr>
            <a:spLocks noEditPoints="1"/>
          </p:cNvSpPr>
          <p:nvPr/>
        </p:nvSpPr>
        <p:spPr bwMode="auto">
          <a:xfrm>
            <a:off x="9524798" y="362636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990756" y="362636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" name="Freeform 6"/>
          <p:cNvSpPr>
            <a:spLocks noEditPoints="1"/>
          </p:cNvSpPr>
          <p:nvPr/>
        </p:nvSpPr>
        <p:spPr bwMode="auto">
          <a:xfrm>
            <a:off x="8043389" y="483358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9524798" y="483358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Freeform 6"/>
          <p:cNvSpPr>
            <a:spLocks noEditPoints="1"/>
          </p:cNvSpPr>
          <p:nvPr/>
        </p:nvSpPr>
        <p:spPr bwMode="auto">
          <a:xfrm>
            <a:off x="10990756" y="4833585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8043389" y="5199521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9524798" y="5199521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Freeform 6"/>
          <p:cNvSpPr>
            <a:spLocks noEditPoints="1"/>
          </p:cNvSpPr>
          <p:nvPr/>
        </p:nvSpPr>
        <p:spPr bwMode="auto">
          <a:xfrm>
            <a:off x="10990756" y="5199521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9524798" y="4559472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" name="Freeform 6"/>
          <p:cNvSpPr>
            <a:spLocks noEditPoints="1"/>
          </p:cNvSpPr>
          <p:nvPr/>
        </p:nvSpPr>
        <p:spPr bwMode="auto">
          <a:xfrm>
            <a:off x="9524798" y="5577694"/>
            <a:ext cx="82800" cy="122400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942915" y="5749915"/>
            <a:ext cx="7928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969696"/>
                </a:solidFill>
                <a:ea typeface="MS Mincho" panose="02020609040205080304" pitchFamily="49" charset="-128"/>
                <a:cs typeface="PF DinDisplay Pro Light" panose="02000506000000020004" pitchFamily="2" charset="0"/>
              </a:rPr>
              <a:t>Подробнее</a:t>
            </a:r>
            <a:r>
              <a:rPr lang="ru-RU" sz="1000" dirty="0">
                <a:solidFill>
                  <a:srgbClr val="969696"/>
                </a:solidFill>
                <a:ea typeface="MS Mincho" panose="02020609040205080304" pitchFamily="49" charset="-128"/>
                <a:cs typeface="PF DinDisplay Pro Light" panose="02000506000000020004" pitchFamily="2" charset="0"/>
              </a:rPr>
              <a:t>: </a:t>
            </a:r>
            <a:r>
              <a:rPr lang="ru-RU" sz="1000" dirty="0" smtClean="0">
                <a:solidFill>
                  <a:srgbClr val="969696"/>
                </a:solidFill>
                <a:ea typeface="MS Mincho" panose="02020609040205080304" pitchFamily="49" charset="-128"/>
                <a:cs typeface="PF DinDisplay Pro Light" panose="02000506000000020004" pitchFamily="2" charset="0"/>
              </a:rPr>
              <a:t>                </a:t>
            </a:r>
          </a:p>
          <a:p>
            <a:pPr lvl="1"/>
            <a:r>
              <a:rPr lang="en-US" sz="1200" u="sng" dirty="0">
                <a:hlinkClick r:id="rId7"/>
              </a:rPr>
              <a:t>http://vats.megafon.ru/</a:t>
            </a:r>
            <a:endParaRPr lang="ru-RU" dirty="0"/>
          </a:p>
        </p:txBody>
      </p:sp>
      <p:grpSp>
        <p:nvGrpSpPr>
          <p:cNvPr id="47" name="Group 4"/>
          <p:cNvGrpSpPr>
            <a:grpSpLocks noChangeAspect="1"/>
          </p:cNvGrpSpPr>
          <p:nvPr/>
        </p:nvGrpSpPr>
        <p:grpSpPr bwMode="auto">
          <a:xfrm rot="5400000">
            <a:off x="4133790" y="5940190"/>
            <a:ext cx="169184" cy="260196"/>
            <a:chOff x="1479" y="3060"/>
            <a:chExt cx="448" cy="689"/>
          </a:xfrm>
          <a:solidFill>
            <a:srgbClr val="5F19AA"/>
          </a:solidFill>
        </p:grpSpPr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1557" y="3060"/>
              <a:ext cx="175" cy="45"/>
            </a:xfrm>
            <a:custGeom>
              <a:avLst/>
              <a:gdLst>
                <a:gd name="T0" fmla="*/ 268 w 286"/>
                <a:gd name="T1" fmla="*/ 74 h 74"/>
                <a:gd name="T2" fmla="*/ 268 w 286"/>
                <a:gd name="T3" fmla="*/ 74 h 74"/>
                <a:gd name="T4" fmla="*/ 143 w 286"/>
                <a:gd name="T5" fmla="*/ 24 h 74"/>
                <a:gd name="T6" fmla="*/ 18 w 286"/>
                <a:gd name="T7" fmla="*/ 74 h 74"/>
                <a:gd name="T8" fmla="*/ 0 w 286"/>
                <a:gd name="T9" fmla="*/ 57 h 74"/>
                <a:gd name="T10" fmla="*/ 143 w 286"/>
                <a:gd name="T11" fmla="*/ 0 h 74"/>
                <a:gd name="T12" fmla="*/ 286 w 286"/>
                <a:gd name="T13" fmla="*/ 57 h 74"/>
                <a:gd name="T14" fmla="*/ 268 w 28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6" h="74">
                  <a:moveTo>
                    <a:pt x="268" y="74"/>
                  </a:moveTo>
                  <a:lnTo>
                    <a:pt x="268" y="74"/>
                  </a:lnTo>
                  <a:cubicBezTo>
                    <a:pt x="234" y="42"/>
                    <a:pt x="190" y="24"/>
                    <a:pt x="143" y="24"/>
                  </a:cubicBezTo>
                  <a:cubicBezTo>
                    <a:pt x="95" y="24"/>
                    <a:pt x="51" y="42"/>
                    <a:pt x="18" y="74"/>
                  </a:cubicBezTo>
                  <a:lnTo>
                    <a:pt x="0" y="57"/>
                  </a:lnTo>
                  <a:cubicBezTo>
                    <a:pt x="38" y="19"/>
                    <a:pt x="89" y="0"/>
                    <a:pt x="143" y="0"/>
                  </a:cubicBezTo>
                  <a:cubicBezTo>
                    <a:pt x="197" y="0"/>
                    <a:pt x="248" y="19"/>
                    <a:pt x="286" y="57"/>
                  </a:cubicBezTo>
                  <a:lnTo>
                    <a:pt x="268" y="74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1706" y="3196"/>
              <a:ext cx="47" cy="180"/>
            </a:xfrm>
            <a:custGeom>
              <a:avLst/>
              <a:gdLst>
                <a:gd name="T0" fmla="*/ 38 w 77"/>
                <a:gd name="T1" fmla="*/ 296 h 296"/>
                <a:gd name="T2" fmla="*/ 38 w 77"/>
                <a:gd name="T3" fmla="*/ 296 h 296"/>
                <a:gd name="T4" fmla="*/ 0 w 77"/>
                <a:gd name="T5" fmla="*/ 259 h 296"/>
                <a:gd name="T6" fmla="*/ 0 w 77"/>
                <a:gd name="T7" fmla="*/ 38 h 296"/>
                <a:gd name="T8" fmla="*/ 38 w 77"/>
                <a:gd name="T9" fmla="*/ 0 h 296"/>
                <a:gd name="T10" fmla="*/ 77 w 77"/>
                <a:gd name="T11" fmla="*/ 38 h 296"/>
                <a:gd name="T12" fmla="*/ 77 w 77"/>
                <a:gd name="T13" fmla="*/ 259 h 296"/>
                <a:gd name="T14" fmla="*/ 38 w 77"/>
                <a:gd name="T1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96">
                  <a:moveTo>
                    <a:pt x="38" y="296"/>
                  </a:moveTo>
                  <a:lnTo>
                    <a:pt x="38" y="296"/>
                  </a:lnTo>
                  <a:cubicBezTo>
                    <a:pt x="17" y="296"/>
                    <a:pt x="0" y="279"/>
                    <a:pt x="0" y="259"/>
                  </a:cubicBezTo>
                  <a:lnTo>
                    <a:pt x="0" y="38"/>
                  </a:ln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7" y="17"/>
                    <a:pt x="77" y="38"/>
                  </a:cubicBezTo>
                  <a:lnTo>
                    <a:pt x="77" y="259"/>
                  </a:lnTo>
                  <a:cubicBezTo>
                    <a:pt x="77" y="279"/>
                    <a:pt x="59" y="296"/>
                    <a:pt x="38" y="296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1581" y="3133"/>
              <a:ext cx="84" cy="272"/>
            </a:xfrm>
            <a:custGeom>
              <a:avLst/>
              <a:gdLst>
                <a:gd name="T0" fmla="*/ 43 w 138"/>
                <a:gd name="T1" fmla="*/ 449 h 449"/>
                <a:gd name="T2" fmla="*/ 43 w 138"/>
                <a:gd name="T3" fmla="*/ 449 h 449"/>
                <a:gd name="T4" fmla="*/ 20 w 138"/>
                <a:gd name="T5" fmla="*/ 442 h 449"/>
                <a:gd name="T6" fmla="*/ 13 w 138"/>
                <a:gd name="T7" fmla="*/ 389 h 449"/>
                <a:gd name="T8" fmla="*/ 62 w 138"/>
                <a:gd name="T9" fmla="*/ 327 h 449"/>
                <a:gd name="T10" fmla="*/ 62 w 138"/>
                <a:gd name="T11" fmla="*/ 37 h 449"/>
                <a:gd name="T12" fmla="*/ 100 w 138"/>
                <a:gd name="T13" fmla="*/ 0 h 449"/>
                <a:gd name="T14" fmla="*/ 138 w 138"/>
                <a:gd name="T15" fmla="*/ 37 h 449"/>
                <a:gd name="T16" fmla="*/ 138 w 138"/>
                <a:gd name="T17" fmla="*/ 339 h 449"/>
                <a:gd name="T18" fmla="*/ 130 w 138"/>
                <a:gd name="T19" fmla="*/ 362 h 449"/>
                <a:gd name="T20" fmla="*/ 74 w 138"/>
                <a:gd name="T21" fmla="*/ 435 h 449"/>
                <a:gd name="T22" fmla="*/ 43 w 138"/>
                <a:gd name="T23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449">
                  <a:moveTo>
                    <a:pt x="43" y="449"/>
                  </a:moveTo>
                  <a:lnTo>
                    <a:pt x="43" y="449"/>
                  </a:lnTo>
                  <a:cubicBezTo>
                    <a:pt x="35" y="449"/>
                    <a:pt x="27" y="447"/>
                    <a:pt x="20" y="442"/>
                  </a:cubicBezTo>
                  <a:cubicBezTo>
                    <a:pt x="3" y="429"/>
                    <a:pt x="0" y="405"/>
                    <a:pt x="13" y="389"/>
                  </a:cubicBezTo>
                  <a:lnTo>
                    <a:pt x="62" y="327"/>
                  </a:lnTo>
                  <a:lnTo>
                    <a:pt x="62" y="37"/>
                  </a:lnTo>
                  <a:cubicBezTo>
                    <a:pt x="62" y="17"/>
                    <a:pt x="79" y="0"/>
                    <a:pt x="100" y="0"/>
                  </a:cubicBezTo>
                  <a:cubicBezTo>
                    <a:pt x="121" y="0"/>
                    <a:pt x="138" y="17"/>
                    <a:pt x="138" y="37"/>
                  </a:cubicBezTo>
                  <a:lnTo>
                    <a:pt x="138" y="339"/>
                  </a:lnTo>
                  <a:cubicBezTo>
                    <a:pt x="138" y="348"/>
                    <a:pt x="136" y="356"/>
                    <a:pt x="130" y="362"/>
                  </a:cubicBezTo>
                  <a:lnTo>
                    <a:pt x="74" y="435"/>
                  </a:lnTo>
                  <a:cubicBezTo>
                    <a:pt x="66" y="444"/>
                    <a:pt x="55" y="449"/>
                    <a:pt x="43" y="449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793" y="3225"/>
              <a:ext cx="47" cy="179"/>
            </a:xfrm>
            <a:custGeom>
              <a:avLst/>
              <a:gdLst>
                <a:gd name="T0" fmla="*/ 38 w 77"/>
                <a:gd name="T1" fmla="*/ 296 h 296"/>
                <a:gd name="T2" fmla="*/ 38 w 77"/>
                <a:gd name="T3" fmla="*/ 296 h 296"/>
                <a:gd name="T4" fmla="*/ 0 w 77"/>
                <a:gd name="T5" fmla="*/ 258 h 296"/>
                <a:gd name="T6" fmla="*/ 0 w 77"/>
                <a:gd name="T7" fmla="*/ 37 h 296"/>
                <a:gd name="T8" fmla="*/ 38 w 77"/>
                <a:gd name="T9" fmla="*/ 0 h 296"/>
                <a:gd name="T10" fmla="*/ 77 w 77"/>
                <a:gd name="T11" fmla="*/ 37 h 296"/>
                <a:gd name="T12" fmla="*/ 77 w 77"/>
                <a:gd name="T13" fmla="*/ 258 h 296"/>
                <a:gd name="T14" fmla="*/ 38 w 77"/>
                <a:gd name="T1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96">
                  <a:moveTo>
                    <a:pt x="38" y="296"/>
                  </a:moveTo>
                  <a:lnTo>
                    <a:pt x="38" y="296"/>
                  </a:lnTo>
                  <a:cubicBezTo>
                    <a:pt x="17" y="296"/>
                    <a:pt x="0" y="279"/>
                    <a:pt x="0" y="258"/>
                  </a:cubicBezTo>
                  <a:lnTo>
                    <a:pt x="0" y="37"/>
                  </a:ln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7" y="17"/>
                    <a:pt x="77" y="37"/>
                  </a:cubicBezTo>
                  <a:lnTo>
                    <a:pt x="77" y="258"/>
                  </a:lnTo>
                  <a:cubicBezTo>
                    <a:pt x="77" y="279"/>
                    <a:pt x="59" y="296"/>
                    <a:pt x="38" y="296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>
              <a:off x="1619" y="3156"/>
              <a:ext cx="46" cy="42"/>
            </a:xfrm>
            <a:custGeom>
              <a:avLst/>
              <a:gdLst>
                <a:gd name="T0" fmla="*/ 76 w 76"/>
                <a:gd name="T1" fmla="*/ 70 h 70"/>
                <a:gd name="T2" fmla="*/ 76 w 76"/>
                <a:gd name="T3" fmla="*/ 70 h 70"/>
                <a:gd name="T4" fmla="*/ 0 w 76"/>
                <a:gd name="T5" fmla="*/ 70 h 70"/>
                <a:gd name="T6" fmla="*/ 0 w 76"/>
                <a:gd name="T7" fmla="*/ 0 h 70"/>
                <a:gd name="T8" fmla="*/ 76 w 76"/>
                <a:gd name="T9" fmla="*/ 0 h 70"/>
                <a:gd name="T10" fmla="*/ 76 w 76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70">
                  <a:moveTo>
                    <a:pt x="76" y="70"/>
                  </a:moveTo>
                  <a:lnTo>
                    <a:pt x="76" y="70"/>
                  </a:lnTo>
                  <a:lnTo>
                    <a:pt x="0" y="70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7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1793" y="3247"/>
              <a:ext cx="47" cy="29"/>
            </a:xfrm>
            <a:custGeom>
              <a:avLst/>
              <a:gdLst>
                <a:gd name="T0" fmla="*/ 77 w 77"/>
                <a:gd name="T1" fmla="*/ 47 h 47"/>
                <a:gd name="T2" fmla="*/ 77 w 77"/>
                <a:gd name="T3" fmla="*/ 47 h 47"/>
                <a:gd name="T4" fmla="*/ 0 w 77"/>
                <a:gd name="T5" fmla="*/ 47 h 47"/>
                <a:gd name="T6" fmla="*/ 0 w 77"/>
                <a:gd name="T7" fmla="*/ 0 h 47"/>
                <a:gd name="T8" fmla="*/ 77 w 77"/>
                <a:gd name="T9" fmla="*/ 0 h 47"/>
                <a:gd name="T10" fmla="*/ 77 w 77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47">
                  <a:moveTo>
                    <a:pt x="77" y="47"/>
                  </a:moveTo>
                  <a:lnTo>
                    <a:pt x="77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77" y="0"/>
                  </a:lnTo>
                  <a:lnTo>
                    <a:pt x="77" y="47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1880" y="3332"/>
              <a:ext cx="47" cy="28"/>
            </a:xfrm>
            <a:custGeom>
              <a:avLst/>
              <a:gdLst>
                <a:gd name="T0" fmla="*/ 77 w 77"/>
                <a:gd name="T1" fmla="*/ 46 h 46"/>
                <a:gd name="T2" fmla="*/ 77 w 77"/>
                <a:gd name="T3" fmla="*/ 46 h 46"/>
                <a:gd name="T4" fmla="*/ 0 w 77"/>
                <a:gd name="T5" fmla="*/ 46 h 46"/>
                <a:gd name="T6" fmla="*/ 0 w 77"/>
                <a:gd name="T7" fmla="*/ 0 h 46"/>
                <a:gd name="T8" fmla="*/ 77 w 77"/>
                <a:gd name="T9" fmla="*/ 0 h 46"/>
                <a:gd name="T10" fmla="*/ 77 w 77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46">
                  <a:moveTo>
                    <a:pt x="77" y="46"/>
                  </a:moveTo>
                  <a:lnTo>
                    <a:pt x="77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77" y="0"/>
                  </a:lnTo>
                  <a:lnTo>
                    <a:pt x="77" y="46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5" name="Freeform 12"/>
            <p:cNvSpPr>
              <a:spLocks noEditPoints="1"/>
            </p:cNvSpPr>
            <p:nvPr/>
          </p:nvSpPr>
          <p:spPr bwMode="auto">
            <a:xfrm>
              <a:off x="1611" y="3590"/>
              <a:ext cx="250" cy="159"/>
            </a:xfrm>
            <a:custGeom>
              <a:avLst/>
              <a:gdLst>
                <a:gd name="T0" fmla="*/ 370 w 408"/>
                <a:gd name="T1" fmla="*/ 262 h 262"/>
                <a:gd name="T2" fmla="*/ 370 w 408"/>
                <a:gd name="T3" fmla="*/ 262 h 262"/>
                <a:gd name="T4" fmla="*/ 38 w 408"/>
                <a:gd name="T5" fmla="*/ 262 h 262"/>
                <a:gd name="T6" fmla="*/ 0 w 408"/>
                <a:gd name="T7" fmla="*/ 224 h 262"/>
                <a:gd name="T8" fmla="*/ 0 w 408"/>
                <a:gd name="T9" fmla="*/ 38 h 262"/>
                <a:gd name="T10" fmla="*/ 38 w 408"/>
                <a:gd name="T11" fmla="*/ 0 h 262"/>
                <a:gd name="T12" fmla="*/ 370 w 408"/>
                <a:gd name="T13" fmla="*/ 0 h 262"/>
                <a:gd name="T14" fmla="*/ 408 w 408"/>
                <a:gd name="T15" fmla="*/ 38 h 262"/>
                <a:gd name="T16" fmla="*/ 408 w 408"/>
                <a:gd name="T17" fmla="*/ 224 h 262"/>
                <a:gd name="T18" fmla="*/ 370 w 408"/>
                <a:gd name="T19" fmla="*/ 262 h 262"/>
                <a:gd name="T20" fmla="*/ 76 w 408"/>
                <a:gd name="T21" fmla="*/ 186 h 262"/>
                <a:gd name="T22" fmla="*/ 76 w 408"/>
                <a:gd name="T23" fmla="*/ 186 h 262"/>
                <a:gd name="T24" fmla="*/ 331 w 408"/>
                <a:gd name="T25" fmla="*/ 186 h 262"/>
                <a:gd name="T26" fmla="*/ 331 w 408"/>
                <a:gd name="T27" fmla="*/ 76 h 262"/>
                <a:gd name="T28" fmla="*/ 76 w 408"/>
                <a:gd name="T29" fmla="*/ 76 h 262"/>
                <a:gd name="T30" fmla="*/ 76 w 408"/>
                <a:gd name="T31" fmla="*/ 18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262">
                  <a:moveTo>
                    <a:pt x="370" y="262"/>
                  </a:moveTo>
                  <a:lnTo>
                    <a:pt x="370" y="262"/>
                  </a:lnTo>
                  <a:lnTo>
                    <a:pt x="38" y="262"/>
                  </a:lnTo>
                  <a:cubicBezTo>
                    <a:pt x="17" y="262"/>
                    <a:pt x="0" y="245"/>
                    <a:pt x="0" y="224"/>
                  </a:cubicBezTo>
                  <a:lnTo>
                    <a:pt x="0" y="38"/>
                  </a:lnTo>
                  <a:cubicBezTo>
                    <a:pt x="0" y="17"/>
                    <a:pt x="17" y="0"/>
                    <a:pt x="38" y="0"/>
                  </a:cubicBezTo>
                  <a:lnTo>
                    <a:pt x="370" y="0"/>
                  </a:lnTo>
                  <a:cubicBezTo>
                    <a:pt x="391" y="0"/>
                    <a:pt x="408" y="17"/>
                    <a:pt x="408" y="38"/>
                  </a:cubicBezTo>
                  <a:lnTo>
                    <a:pt x="408" y="224"/>
                  </a:lnTo>
                  <a:cubicBezTo>
                    <a:pt x="408" y="245"/>
                    <a:pt x="391" y="262"/>
                    <a:pt x="370" y="262"/>
                  </a:cubicBezTo>
                  <a:close/>
                  <a:moveTo>
                    <a:pt x="76" y="186"/>
                  </a:moveTo>
                  <a:lnTo>
                    <a:pt x="76" y="186"/>
                  </a:lnTo>
                  <a:lnTo>
                    <a:pt x="331" y="186"/>
                  </a:lnTo>
                  <a:lnTo>
                    <a:pt x="331" y="76"/>
                  </a:lnTo>
                  <a:lnTo>
                    <a:pt x="76" y="76"/>
                  </a:lnTo>
                  <a:lnTo>
                    <a:pt x="76" y="186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1479" y="3309"/>
              <a:ext cx="448" cy="327"/>
            </a:xfrm>
            <a:custGeom>
              <a:avLst/>
              <a:gdLst>
                <a:gd name="T0" fmla="*/ 555 w 732"/>
                <a:gd name="T1" fmla="*/ 540 h 540"/>
                <a:gd name="T2" fmla="*/ 555 w 732"/>
                <a:gd name="T3" fmla="*/ 540 h 540"/>
                <a:gd name="T4" fmla="*/ 294 w 732"/>
                <a:gd name="T5" fmla="*/ 540 h 540"/>
                <a:gd name="T6" fmla="*/ 259 w 732"/>
                <a:gd name="T7" fmla="*/ 517 h 540"/>
                <a:gd name="T8" fmla="*/ 164 w 732"/>
                <a:gd name="T9" fmla="*/ 305 h 540"/>
                <a:gd name="T10" fmla="*/ 17 w 732"/>
                <a:gd name="T11" fmla="*/ 182 h 540"/>
                <a:gd name="T12" fmla="*/ 13 w 732"/>
                <a:gd name="T13" fmla="*/ 129 h 540"/>
                <a:gd name="T14" fmla="*/ 67 w 732"/>
                <a:gd name="T15" fmla="*/ 125 h 540"/>
                <a:gd name="T16" fmla="*/ 221 w 732"/>
                <a:gd name="T17" fmla="*/ 253 h 540"/>
                <a:gd name="T18" fmla="*/ 231 w 732"/>
                <a:gd name="T19" fmla="*/ 266 h 540"/>
                <a:gd name="T20" fmla="*/ 319 w 732"/>
                <a:gd name="T21" fmla="*/ 464 h 540"/>
                <a:gd name="T22" fmla="*/ 533 w 732"/>
                <a:gd name="T23" fmla="*/ 464 h 540"/>
                <a:gd name="T24" fmla="*/ 655 w 732"/>
                <a:gd name="T25" fmla="*/ 249 h 540"/>
                <a:gd name="T26" fmla="*/ 655 w 732"/>
                <a:gd name="T27" fmla="*/ 38 h 540"/>
                <a:gd name="T28" fmla="*/ 693 w 732"/>
                <a:gd name="T29" fmla="*/ 0 h 540"/>
                <a:gd name="T30" fmla="*/ 732 w 732"/>
                <a:gd name="T31" fmla="*/ 38 h 540"/>
                <a:gd name="T32" fmla="*/ 732 w 732"/>
                <a:gd name="T33" fmla="*/ 258 h 540"/>
                <a:gd name="T34" fmla="*/ 727 w 732"/>
                <a:gd name="T35" fmla="*/ 277 h 540"/>
                <a:gd name="T36" fmla="*/ 589 w 732"/>
                <a:gd name="T37" fmla="*/ 520 h 540"/>
                <a:gd name="T38" fmla="*/ 555 w 732"/>
                <a:gd name="T39" fmla="*/ 5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2" h="540">
                  <a:moveTo>
                    <a:pt x="555" y="540"/>
                  </a:moveTo>
                  <a:lnTo>
                    <a:pt x="555" y="540"/>
                  </a:lnTo>
                  <a:lnTo>
                    <a:pt x="294" y="540"/>
                  </a:lnTo>
                  <a:cubicBezTo>
                    <a:pt x="279" y="540"/>
                    <a:pt x="265" y="531"/>
                    <a:pt x="259" y="517"/>
                  </a:cubicBezTo>
                  <a:lnTo>
                    <a:pt x="164" y="305"/>
                  </a:lnTo>
                  <a:lnTo>
                    <a:pt x="17" y="182"/>
                  </a:lnTo>
                  <a:cubicBezTo>
                    <a:pt x="2" y="169"/>
                    <a:pt x="0" y="145"/>
                    <a:pt x="13" y="129"/>
                  </a:cubicBezTo>
                  <a:cubicBezTo>
                    <a:pt x="26" y="114"/>
                    <a:pt x="50" y="112"/>
                    <a:pt x="67" y="125"/>
                  </a:cubicBezTo>
                  <a:lnTo>
                    <a:pt x="221" y="253"/>
                  </a:lnTo>
                  <a:cubicBezTo>
                    <a:pt x="225" y="257"/>
                    <a:pt x="229" y="261"/>
                    <a:pt x="231" y="266"/>
                  </a:cubicBezTo>
                  <a:lnTo>
                    <a:pt x="319" y="464"/>
                  </a:lnTo>
                  <a:lnTo>
                    <a:pt x="533" y="464"/>
                  </a:lnTo>
                  <a:lnTo>
                    <a:pt x="655" y="249"/>
                  </a:lnTo>
                  <a:lnTo>
                    <a:pt x="655" y="38"/>
                  </a:lnTo>
                  <a:cubicBezTo>
                    <a:pt x="655" y="17"/>
                    <a:pt x="672" y="0"/>
                    <a:pt x="693" y="0"/>
                  </a:cubicBezTo>
                  <a:cubicBezTo>
                    <a:pt x="715" y="0"/>
                    <a:pt x="732" y="17"/>
                    <a:pt x="732" y="38"/>
                  </a:cubicBezTo>
                  <a:lnTo>
                    <a:pt x="732" y="258"/>
                  </a:lnTo>
                  <a:cubicBezTo>
                    <a:pt x="732" y="265"/>
                    <a:pt x="730" y="271"/>
                    <a:pt x="727" y="277"/>
                  </a:cubicBezTo>
                  <a:lnTo>
                    <a:pt x="589" y="520"/>
                  </a:lnTo>
                  <a:cubicBezTo>
                    <a:pt x="582" y="532"/>
                    <a:pt x="569" y="540"/>
                    <a:pt x="555" y="54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1179" y="191096"/>
            <a:ext cx="931549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9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160" y="164591"/>
            <a:ext cx="9127163" cy="571389"/>
          </a:xfrm>
        </p:spPr>
        <p:txBody>
          <a:bodyPr/>
          <a:lstStyle/>
          <a:p>
            <a:r>
              <a:rPr lang="ru-RU" dirty="0"/>
              <a:t>Тарифный план «Корпоративный </a:t>
            </a:r>
            <a:r>
              <a:rPr lang="ru-RU" dirty="0" err="1"/>
              <a:t>безлимит</a:t>
            </a:r>
            <a:r>
              <a:rPr lang="ru-RU" dirty="0"/>
              <a:t>»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3</a:t>
            </a:fld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609918"/>
              </p:ext>
            </p:extLst>
          </p:nvPr>
        </p:nvGraphicFramePr>
        <p:xfrm>
          <a:off x="2266464" y="869791"/>
          <a:ext cx="7659071" cy="54316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250"/>
                <a:gridCol w="957455"/>
                <a:gridCol w="701982"/>
                <a:gridCol w="703122"/>
                <a:gridCol w="703122"/>
                <a:gridCol w="701982"/>
                <a:gridCol w="701982"/>
                <a:gridCol w="703122"/>
                <a:gridCol w="703122"/>
                <a:gridCol w="656932"/>
              </a:tblGrid>
              <a:tr h="175944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Тарифный план «Корпоративный </a:t>
                      </a:r>
                      <a:r>
                        <a:rPr lang="ru-RU" sz="1100" dirty="0" err="1">
                          <a:effectLst/>
                        </a:rPr>
                        <a:t>безлимит</a:t>
                      </a:r>
                      <a:r>
                        <a:rPr lang="ru-RU" sz="1100" dirty="0">
                          <a:effectLst/>
                        </a:rPr>
                        <a:t>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000">
                <a:tc gridSpan="10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Абонентская плата, руб. в месяц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3986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Наименование, территория действия и объемы пакетов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Интернет в РБ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effectLst/>
                        </a:rPr>
                        <a:t>(Интернет.Дом)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Интернет в РБ и по России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effectLst/>
                        </a:rPr>
                        <a:t>(Интернет.Россия)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10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30 ГБ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 ГБ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Домашний регион РБ</a:t>
                      </a:r>
                      <a:br>
                        <a:rPr lang="ru-RU" sz="900">
                          <a:effectLst/>
                        </a:rPr>
                      </a:b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(КБ Голос.Дом)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380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465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640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685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790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670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830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3500 минут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840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900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765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825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880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</a:rPr>
                        <a:t>945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Домашний регион+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Межгород</a:t>
                      </a:r>
                      <a:br>
                        <a:rPr lang="ru-RU" sz="900">
                          <a:effectLst/>
                        </a:rPr>
                      </a:b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(КБ Голос.МГ)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r>
                        <a:rPr lang="en-US" sz="900">
                          <a:effectLst/>
                        </a:rPr>
                        <a:t>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90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r>
                        <a:rPr lang="en-US" sz="900">
                          <a:effectLst/>
                        </a:rPr>
                        <a:t>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44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475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r>
                        <a:rPr lang="en-US" sz="900">
                          <a:effectLst/>
                        </a:rPr>
                        <a:t>5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r>
                        <a:rPr lang="en-US" sz="900">
                          <a:effectLst/>
                        </a:rPr>
                        <a:t>9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r>
                        <a:rPr lang="en-US" sz="900">
                          <a:effectLst/>
                        </a:rPr>
                        <a:t>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3500 минут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805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855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Домашний регион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+ Межгород +Поездки по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России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(КБ Голос.Россия)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295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50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485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1500 минут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r>
                        <a:rPr lang="en-US" sz="900">
                          <a:effectLst/>
                        </a:rPr>
                        <a:t>7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77</a:t>
                      </a:r>
                      <a:r>
                        <a:rPr lang="ru-RU" sz="9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r>
                        <a:rPr lang="en-US" sz="9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755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870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  <a:tr h="347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3500 минут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и 100 </a:t>
                      </a:r>
                      <a:r>
                        <a:rPr lang="en-US" sz="900">
                          <a:effectLst/>
                        </a:rPr>
                        <a:t>SMS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805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990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08" marR="6280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47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4</a:t>
            </a:fld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31528" y="1090772"/>
          <a:ext cx="6528943" cy="5105080"/>
        </p:xfrm>
        <a:graphic>
          <a:graphicData uri="http://schemas.openxmlformats.org/drawingml/2006/table">
            <a:tbl>
              <a:tblPr/>
              <a:tblGrid>
                <a:gridCol w="4836982"/>
                <a:gridCol w="1691961"/>
              </a:tblGrid>
              <a:tr h="165583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Индивидуальная подпись отправителя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»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84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Абонентская плата в месяц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1000,00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919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размещения РИМ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посредством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SMS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/MMS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по Перечню абонентских номеров Корпоративного клиента без подключения пакетов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535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SMS на номера абонентов оператора ПАО «МегаФон»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83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MMS на номера абонентов оператора ПАО «МегаФон»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3,00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SMS на номера абонентов других операторов России (помимо ПАО «МегаФон»)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558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размещения РИМ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посредством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SMS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/MMS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по Перечню абонентских номеров Оператора 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65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SMS на номера абонентов оператора ПАО «МегаФон»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SMS, согласно базовой стоимости SMS или подключенному пакету + 0,10 руб. за таргет Согласие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MMS на номера абонентов оператора ПАО «МегаФон»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MMS, согласно базовой стоимости MMS или подключенному пакету + 0,10 руб. за таргет Согласие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93">
                <a:tc gridSpan="2"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1000" b="1" kern="1400">
                          <a:ln>
                            <a:noFill/>
                          </a:ln>
                          <a:solidFill>
                            <a:srgbClr val="57068C"/>
                          </a:solidFill>
                          <a:effectLst/>
                          <a:latin typeface="Arial Narrow" panose="020B0606020202030204" pitchFamily="34" charset="0"/>
                        </a:rPr>
                        <a:t>Опция </a:t>
                      </a:r>
                      <a:r>
                        <a:rPr lang="ru-RU" sz="10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«</a:t>
                      </a:r>
                      <a:r>
                        <a:rPr lang="ru-RU" sz="1000" b="1" kern="1400">
                          <a:ln>
                            <a:noFill/>
                          </a:ln>
                          <a:solidFill>
                            <a:srgbClr val="57068C"/>
                          </a:solidFill>
                          <a:effectLst/>
                          <a:latin typeface="Arial Narrow" panose="020B0606020202030204" pitchFamily="34" charset="0"/>
                        </a:rPr>
                        <a:t>Таргетирование» </a:t>
                      </a:r>
                      <a:r>
                        <a:rPr lang="ru-RU" sz="1000" b="1" kern="1400" baseline="30000">
                          <a:ln>
                            <a:noFill/>
                          </a:ln>
                          <a:solidFill>
                            <a:srgbClr val="57068C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190">
                <a:tc gridSpan="2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таргетов  (применяется только при размещении рекламных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SMS/MMS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на номера абонентов оператора ПАО «МегаФон»)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Геотаргетинг по филиалам ПАО «МегаФон»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Геотаргетинг по субъектам РФ (регион, область), по городам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0,20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Гео таргетинг по  адресам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0,60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Возраст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0,10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Пол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0,10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Операционная система / вендор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0,10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Роуминг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0,20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Интересы (авто, спорт, развлечения, хобби, путешествия и т.п.)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0,20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Интересы в интернете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0,50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ARPU (среднемесячные затраты Абонента на услуги оператора ПАО «МегаФон»)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0,20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69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Согласие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0,10 руб.</a:t>
                      </a:r>
                      <a:endParaRPr lang="ru-RU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ontrol 1"/>
          <p:cNvSpPr>
            <a:spLocks noGrp="1" noChangeAspect="1" noChangeArrowheads="1" noChangeShapeType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ru-RU" dirty="0" err="1" smtClean="0"/>
              <a:t>МегаФон.Таргет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5</a:t>
            </a:fld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5785" y="2650032"/>
          <a:ext cx="6480430" cy="1986560"/>
        </p:xfrm>
        <a:graphic>
          <a:graphicData uri="http://schemas.openxmlformats.org/drawingml/2006/table">
            <a:tbl>
              <a:tblPr/>
              <a:tblGrid>
                <a:gridCol w="2977121"/>
                <a:gridCol w="1720222"/>
                <a:gridCol w="1783087"/>
              </a:tblGrid>
              <a:tr h="287122">
                <a:tc gridSpan="3"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40918" algn="l"/>
                        </a:tabLst>
                      </a:pPr>
                      <a:r>
                        <a:rPr lang="ru-RU" sz="1600" kern="1400">
                          <a:ln>
                            <a:noFill/>
                          </a:ln>
                          <a:solidFill>
                            <a:srgbClr val="57068C"/>
                          </a:solidFill>
                          <a:effectLst/>
                          <a:latin typeface="MetaMediumLFC"/>
                        </a:rPr>
                        <a:t>Опция «Отклик» - </a:t>
                      </a:r>
                      <a:r>
                        <a:rPr lang="ru-RU" sz="1200" kern="1400">
                          <a:ln>
                            <a:noFill/>
                          </a:ln>
                          <a:solidFill>
                            <a:srgbClr val="57068C"/>
                          </a:solidFill>
                          <a:effectLst/>
                          <a:latin typeface="MetaMediumLFC"/>
                        </a:rPr>
                        <a:t>возможность получения входящих SMS-сообщений от абонентов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00">
                <a:tc gridSpan="3"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5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 </a:t>
                      </a:r>
                      <a:endParaRPr lang="en-US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919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Варианты организации услуги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сообщение оплачивает          отправитель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сообщение оплачивает               получатель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</a:tr>
              <a:tr h="511962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входящего SMS-сообщения для получателя        (клиента Услуги)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в соответствии со стоимостью исходящего рекламного SMS- сообщения по Перечню абонентских номеров Корпоративного клиента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725">
                <a:tc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исходящего SMS-сообщения для отправителя (абонента ПАО «МегаФон»)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по тарифному плану абонента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369">
                <a:tc gridSpan="3">
                  <a:txBody>
                    <a:bodyPr/>
                    <a:lstStyle/>
                    <a:p>
                      <a:pPr marR="0" indent="0" algn="l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При пользовании Опцией «Отклик» посредством использования «Цифрового идентификатора»</a:t>
                      </a:r>
                      <a:r>
                        <a:rPr lang="ru-RU" sz="533" kern="140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5</a:t>
                      </a:r>
                      <a:r>
                        <a:rPr lang="ru-RU" sz="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получение входящих SMS возможно только от абонентов ПАО «МегаФон».  </a:t>
                      </a:r>
                      <a:endParaRPr lang="ru-RU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917225"/>
              </p:ext>
            </p:extLst>
          </p:nvPr>
        </p:nvGraphicFramePr>
        <p:xfrm>
          <a:off x="2845626" y="1172647"/>
          <a:ext cx="6490589" cy="1283730"/>
        </p:xfrm>
        <a:graphic>
          <a:graphicData uri="http://schemas.openxmlformats.org/drawingml/2006/table">
            <a:tbl>
              <a:tblPr/>
              <a:tblGrid>
                <a:gridCol w="1623054"/>
                <a:gridCol w="1748783"/>
                <a:gridCol w="1645914"/>
                <a:gridCol w="1472838"/>
              </a:tblGrid>
              <a:tr h="213957">
                <a:tc gridSpan="4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размещения РИМ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посредством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MMS</a:t>
                      </a:r>
                      <a:r>
                        <a:rPr lang="ru-RU" sz="599" kern="140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на номера абонентов оператора ПАО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МегаФон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»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63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Количество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MMS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в пакете, в месяц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Абонентская плата за пакет,                                  в месяц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Стоимость 1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MMS </a:t>
                      </a: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сверх пакета,  руб. с НДС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9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Пропускная способность интерфейса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9"/>
                    </a:solidFill>
                  </a:tcPr>
                </a:tc>
              </a:tr>
              <a:tr h="18153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</a:t>
                      </a:r>
                      <a:endParaRPr lang="en-US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3,00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5 MMS/</a:t>
                      </a: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сек 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3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2 500</a:t>
                      </a:r>
                      <a:endParaRPr lang="en-US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7 250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2,90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53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5 000</a:t>
                      </a:r>
                      <a:endParaRPr lang="en-US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13 500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2,70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534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en-US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10 000</a:t>
                      </a:r>
                      <a:endParaRPr lang="en-US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25 000 руб.</a:t>
                      </a:r>
                      <a:endParaRPr lang="ru-RU" sz="10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ru-RU" sz="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etaNormalLFC"/>
                        </a:rPr>
                        <a:t>2,50 руб.</a:t>
                      </a:r>
                      <a:endParaRPr lang="ru-RU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4A1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ontrol 2"/>
          <p:cNvSpPr>
            <a:spLocks noGrp="1" noChangeArrowheads="1" noChangeShapeType="1"/>
          </p:cNvSpPr>
          <p:nvPr>
            <p:ph type="title"/>
          </p:nvPr>
        </p:nvSpPr>
        <p:spPr bwMode="auto">
          <a:xfrm>
            <a:off x="1783081" y="-1664209"/>
            <a:ext cx="9127163" cy="7920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22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D0E477-84E7-4610-953B-74E0DE15F3DA}" type="slidenum">
              <a:rPr lang="ru-RU" smtClean="0"/>
              <a:pPr/>
              <a:t>6</a:t>
            </a:fld>
            <a:endParaRPr lang="ru-RU" sz="1400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dirty="0"/>
              <a:t>Цены указаны с НДС. </a:t>
            </a:r>
            <a:endParaRPr lang="ru-RU" dirty="0" smtClean="0"/>
          </a:p>
          <a:p>
            <a:pPr>
              <a:spcAft>
                <a:spcPts val="0"/>
              </a:spcAft>
            </a:pPr>
            <a:r>
              <a:rPr lang="ru-RU" dirty="0" smtClean="0"/>
              <a:t>Тарифы </a:t>
            </a:r>
            <a:r>
              <a:rPr lang="ru-RU" dirty="0"/>
              <a:t>для «красивых» номеров </a:t>
            </a:r>
            <a:r>
              <a:rPr lang="ru-RU" dirty="0" smtClean="0"/>
              <a:t>8 800 </a:t>
            </a:r>
            <a:r>
              <a:rPr lang="ru-RU" dirty="0"/>
              <a:t>и скидки при больших объемах услуг рассчитываются индивидуально</a:t>
            </a:r>
          </a:p>
        </p:txBody>
      </p:sp>
      <p:pic>
        <p:nvPicPr>
          <p:cNvPr id="5" name="Picture 29" descr="slide29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48" y="2143124"/>
            <a:ext cx="3139755" cy="3139471"/>
          </a:xfrm>
          <a:prstGeom prst="ellipse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3942915" y="1444163"/>
            <a:ext cx="7820201" cy="525455"/>
          </a:xfrm>
          <a:prstGeom prst="rect">
            <a:avLst/>
          </a:prstGeom>
        </p:spPr>
        <p:txBody>
          <a:bodyPr vert="horz" lIns="91436" tIns="45718" rIns="91436" bIns="45718" rtlCol="0" anchor="t">
            <a:noAutofit/>
          </a:bodyPr>
          <a:lstStyle>
            <a:defPPr>
              <a:defRPr lang="ru-RU"/>
            </a:defPPr>
            <a:lvl1pPr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5F19AA"/>
                </a:solidFill>
                <a:cs typeface="Verdana"/>
              </a:defRPr>
            </a:lvl1pPr>
          </a:lstStyle>
          <a:p>
            <a:r>
              <a:rPr lang="ru-RU" dirty="0"/>
              <a:t>Сформируйте образ надёжной компании в глазах ваших клиентов, а также сделайте для них вызов бесплатным. Потенциальным клиентам будет удобно </a:t>
            </a:r>
            <a:r>
              <a:rPr lang="ru-RU" dirty="0" smtClean="0"/>
              <a:t>              — </a:t>
            </a:r>
            <a:r>
              <a:rPr lang="ru-RU" dirty="0"/>
              <a:t>вы получите больше входящих обращений!</a:t>
            </a:r>
          </a:p>
        </p:txBody>
      </p:sp>
      <p:sp>
        <p:nvSpPr>
          <p:cNvPr id="10" name="Rectangle 18"/>
          <p:cNvSpPr/>
          <p:nvPr/>
        </p:nvSpPr>
        <p:spPr>
          <a:xfrm>
            <a:off x="4188032" y="2421249"/>
            <a:ext cx="3351839" cy="124649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503979" indent="-171443">
              <a:spcAft>
                <a:spcPts val="1800"/>
              </a:spcAft>
              <a:buClr>
                <a:prstClr val="white"/>
              </a:buClr>
              <a:buFont typeface="Arial"/>
              <a:buChar char="•"/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Простая </a:t>
            </a:r>
            <a:r>
              <a:rPr lang="ru-RU" sz="1200" dirty="0">
                <a:solidFill>
                  <a:srgbClr val="595959"/>
                </a:solidFill>
                <a:cs typeface="Verdana"/>
              </a:rPr>
              <a:t>настройка переадресации входящих </a:t>
            </a: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звонков</a:t>
            </a:r>
            <a:endParaRPr lang="ru-RU" sz="1200" dirty="0">
              <a:solidFill>
                <a:srgbClr val="595959"/>
              </a:solidFill>
              <a:cs typeface="Verdana"/>
            </a:endParaRPr>
          </a:p>
          <a:p>
            <a:pPr marL="503979" indent="-171443">
              <a:spcAft>
                <a:spcPts val="1800"/>
              </a:spcAft>
              <a:buClr>
                <a:prstClr val="white"/>
              </a:buClr>
              <a:buFont typeface="Arial"/>
              <a:buChar char="•"/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Минимизация </a:t>
            </a:r>
            <a:r>
              <a:rPr lang="ru-RU" sz="1200" dirty="0">
                <a:solidFill>
                  <a:srgbClr val="595959"/>
                </a:solidFill>
                <a:cs typeface="Verdana"/>
              </a:rPr>
              <a:t>затрат </a:t>
            </a:r>
            <a:r>
              <a:rPr lang="ru-RU" sz="1200" dirty="0" smtClean="0">
                <a:solidFill>
                  <a:srgbClr val="595959"/>
                </a:solidFill>
                <a:cs typeface="Verdana"/>
              </a:rPr>
              <a:t>                             на </a:t>
            </a:r>
            <a:r>
              <a:rPr lang="ru-RU" sz="1200" dirty="0">
                <a:solidFill>
                  <a:srgbClr val="595959"/>
                </a:solidFill>
                <a:cs typeface="Verdana"/>
              </a:rPr>
              <a:t>привлечение новых клиентов</a:t>
            </a:r>
          </a:p>
        </p:txBody>
      </p:sp>
      <p:sp>
        <p:nvSpPr>
          <p:cNvPr id="11" name="Rectangle 6"/>
          <p:cNvSpPr/>
          <p:nvPr/>
        </p:nvSpPr>
        <p:spPr>
          <a:xfrm>
            <a:off x="7911206" y="2428806"/>
            <a:ext cx="2913509" cy="124649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503979" indent="-171443">
              <a:spcAft>
                <a:spcPts val="1800"/>
              </a:spcAft>
              <a:buClr>
                <a:prstClr val="white"/>
              </a:buClr>
              <a:buFont typeface="Arial"/>
              <a:buChar char="•"/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Повышение </a:t>
            </a:r>
            <a:r>
              <a:rPr lang="ru-RU" sz="1200" dirty="0">
                <a:solidFill>
                  <a:srgbClr val="595959"/>
                </a:solidFill>
                <a:cs typeface="Verdana"/>
              </a:rPr>
              <a:t>лояльности существующих </a:t>
            </a:r>
            <a:r>
              <a:rPr lang="ru-RU" sz="1200" dirty="0" smtClean="0">
                <a:solidFill>
                  <a:srgbClr val="595959"/>
                </a:solidFill>
                <a:cs typeface="Verdana"/>
              </a:rPr>
              <a:t>клиентов</a:t>
            </a:r>
            <a:br>
              <a:rPr lang="ru-RU" sz="1200" dirty="0" smtClean="0">
                <a:solidFill>
                  <a:srgbClr val="595959"/>
                </a:solidFill>
                <a:cs typeface="Verdana"/>
              </a:rPr>
            </a:br>
            <a:endParaRPr lang="ru-RU" sz="1200" dirty="0">
              <a:solidFill>
                <a:srgbClr val="595959"/>
              </a:solidFill>
              <a:cs typeface="Verdana"/>
            </a:endParaRPr>
          </a:p>
          <a:p>
            <a:pPr marL="503979" indent="-171443">
              <a:buClr>
                <a:prstClr val="white"/>
              </a:buClr>
              <a:buFont typeface="Arial"/>
              <a:buChar char="•"/>
            </a:pPr>
            <a:r>
              <a:rPr lang="ru-RU" sz="1200" dirty="0" smtClean="0">
                <a:solidFill>
                  <a:srgbClr val="595959"/>
                </a:solidFill>
                <a:cs typeface="Verdana"/>
              </a:rPr>
              <a:t>Увеличение </a:t>
            </a:r>
            <a:r>
              <a:rPr lang="ru-RU" sz="1200" dirty="0">
                <a:solidFill>
                  <a:srgbClr val="595959"/>
                </a:solidFill>
                <a:cs typeface="Verdana"/>
              </a:rPr>
              <a:t>эффективности рекламных кампаний</a:t>
            </a:r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1524152" y="221547"/>
            <a:ext cx="206754" cy="377672"/>
          </a:xfrm>
          <a:custGeom>
            <a:avLst/>
            <a:gdLst>
              <a:gd name="T0" fmla="*/ 14 w 93"/>
              <a:gd name="T1" fmla="*/ 167 h 167"/>
              <a:gd name="T2" fmla="*/ 14 w 93"/>
              <a:gd name="T3" fmla="*/ 167 h 167"/>
              <a:gd name="T4" fmla="*/ 0 w 93"/>
              <a:gd name="T5" fmla="*/ 154 h 167"/>
              <a:gd name="T6" fmla="*/ 70 w 93"/>
              <a:gd name="T7" fmla="*/ 84 h 167"/>
              <a:gd name="T8" fmla="*/ 0 w 93"/>
              <a:gd name="T9" fmla="*/ 14 h 167"/>
              <a:gd name="T10" fmla="*/ 14 w 93"/>
              <a:gd name="T11" fmla="*/ 0 h 167"/>
              <a:gd name="T12" fmla="*/ 90 w 93"/>
              <a:gd name="T13" fmla="*/ 77 h 167"/>
              <a:gd name="T14" fmla="*/ 93 w 93"/>
              <a:gd name="T15" fmla="*/ 84 h 167"/>
              <a:gd name="T16" fmla="*/ 90 w 93"/>
              <a:gd name="T17" fmla="*/ 90 h 167"/>
              <a:gd name="T18" fmla="*/ 14 w 93"/>
              <a:gd name="T1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3" h="167">
                <a:moveTo>
                  <a:pt x="14" y="167"/>
                </a:moveTo>
                <a:lnTo>
                  <a:pt x="14" y="167"/>
                </a:lnTo>
                <a:lnTo>
                  <a:pt x="0" y="154"/>
                </a:lnTo>
                <a:lnTo>
                  <a:pt x="70" y="84"/>
                </a:lnTo>
                <a:lnTo>
                  <a:pt x="0" y="14"/>
                </a:lnTo>
                <a:lnTo>
                  <a:pt x="14" y="0"/>
                </a:lnTo>
                <a:lnTo>
                  <a:pt x="90" y="77"/>
                </a:lnTo>
                <a:cubicBezTo>
                  <a:pt x="92" y="79"/>
                  <a:pt x="93" y="81"/>
                  <a:pt x="93" y="84"/>
                </a:cubicBezTo>
                <a:cubicBezTo>
                  <a:pt x="93" y="86"/>
                  <a:pt x="92" y="89"/>
                  <a:pt x="90" y="90"/>
                </a:cubicBezTo>
                <a:lnTo>
                  <a:pt x="14" y="167"/>
                </a:lnTo>
                <a:close/>
              </a:path>
            </a:pathLst>
          </a:custGeom>
          <a:solidFill>
            <a:srgbClr val="5F19AA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8089640" y="3298677"/>
            <a:ext cx="279998" cy="281479"/>
            <a:chOff x="966790" y="3678232"/>
            <a:chExt cx="300038" cy="301625"/>
          </a:xfrm>
        </p:grpSpPr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1060453" y="3770307"/>
              <a:ext cx="112713" cy="125413"/>
            </a:xfrm>
            <a:custGeom>
              <a:avLst/>
              <a:gdLst>
                <a:gd name="T0" fmla="*/ 12 w 29"/>
                <a:gd name="T1" fmla="*/ 2 h 32"/>
                <a:gd name="T2" fmla="*/ 17 w 29"/>
                <a:gd name="T3" fmla="*/ 5 h 32"/>
                <a:gd name="T4" fmla="*/ 20 w 29"/>
                <a:gd name="T5" fmla="*/ 9 h 32"/>
                <a:gd name="T6" fmla="*/ 18 w 29"/>
                <a:gd name="T7" fmla="*/ 14 h 32"/>
                <a:gd name="T8" fmla="*/ 13 w 29"/>
                <a:gd name="T9" fmla="*/ 19 h 32"/>
                <a:gd name="T10" fmla="*/ 3 w 29"/>
                <a:gd name="T11" fmla="*/ 9 h 32"/>
                <a:gd name="T12" fmla="*/ 8 w 29"/>
                <a:gd name="T13" fmla="*/ 4 h 32"/>
                <a:gd name="T14" fmla="*/ 12 w 29"/>
                <a:gd name="T15" fmla="*/ 2 h 32"/>
                <a:gd name="T16" fmla="*/ 7 w 29"/>
                <a:gd name="T17" fmla="*/ 2 h 32"/>
                <a:gd name="T18" fmla="*/ 1 w 29"/>
                <a:gd name="T19" fmla="*/ 9 h 32"/>
                <a:gd name="T20" fmla="*/ 1 w 29"/>
                <a:gd name="T21" fmla="*/ 10 h 32"/>
                <a:gd name="T22" fmla="*/ 11 w 29"/>
                <a:gd name="T23" fmla="*/ 21 h 32"/>
                <a:gd name="T24" fmla="*/ 8 w 29"/>
                <a:gd name="T25" fmla="*/ 24 h 32"/>
                <a:gd name="T26" fmla="*/ 9 w 29"/>
                <a:gd name="T27" fmla="*/ 25 h 32"/>
                <a:gd name="T28" fmla="*/ 13 w 29"/>
                <a:gd name="T29" fmla="*/ 22 h 32"/>
                <a:gd name="T30" fmla="*/ 16 w 29"/>
                <a:gd name="T31" fmla="*/ 25 h 32"/>
                <a:gd name="T32" fmla="*/ 13 w 29"/>
                <a:gd name="T33" fmla="*/ 29 h 32"/>
                <a:gd name="T34" fmla="*/ 14 w 29"/>
                <a:gd name="T35" fmla="*/ 30 h 32"/>
                <a:gd name="T36" fmla="*/ 18 w 29"/>
                <a:gd name="T37" fmla="*/ 27 h 32"/>
                <a:gd name="T38" fmla="*/ 23 w 29"/>
                <a:gd name="T39" fmla="*/ 32 h 32"/>
                <a:gd name="T40" fmla="*/ 25 w 29"/>
                <a:gd name="T41" fmla="*/ 31 h 32"/>
                <a:gd name="T42" fmla="*/ 19 w 29"/>
                <a:gd name="T43" fmla="*/ 25 h 32"/>
                <a:gd name="T44" fmla="*/ 29 w 29"/>
                <a:gd name="T45" fmla="*/ 16 h 32"/>
                <a:gd name="T46" fmla="*/ 27 w 29"/>
                <a:gd name="T47" fmla="*/ 14 h 32"/>
                <a:gd name="T48" fmla="*/ 18 w 29"/>
                <a:gd name="T49" fmla="*/ 24 h 32"/>
                <a:gd name="T50" fmla="*/ 14 w 29"/>
                <a:gd name="T51" fmla="*/ 21 h 32"/>
                <a:gd name="T52" fmla="*/ 20 w 29"/>
                <a:gd name="T53" fmla="*/ 15 h 32"/>
                <a:gd name="T54" fmla="*/ 22 w 29"/>
                <a:gd name="T55" fmla="*/ 9 h 32"/>
                <a:gd name="T56" fmla="*/ 19 w 29"/>
                <a:gd name="T57" fmla="*/ 3 h 32"/>
                <a:gd name="T58" fmla="*/ 13 w 29"/>
                <a:gd name="T59" fmla="*/ 0 h 32"/>
                <a:gd name="T60" fmla="*/ 7 w 29"/>
                <a:gd name="T61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32">
                  <a:moveTo>
                    <a:pt x="12" y="2"/>
                  </a:moveTo>
                  <a:cubicBezTo>
                    <a:pt x="14" y="2"/>
                    <a:pt x="16" y="3"/>
                    <a:pt x="17" y="5"/>
                  </a:cubicBezTo>
                  <a:cubicBezTo>
                    <a:pt x="19" y="6"/>
                    <a:pt x="20" y="8"/>
                    <a:pt x="20" y="9"/>
                  </a:cubicBezTo>
                  <a:cubicBezTo>
                    <a:pt x="20" y="11"/>
                    <a:pt x="19" y="12"/>
                    <a:pt x="18" y="14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0" y="3"/>
                    <a:pt x="11" y="2"/>
                    <a:pt x="12" y="2"/>
                  </a:cubicBezTo>
                  <a:moveTo>
                    <a:pt x="7" y="2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2" y="11"/>
                    <a:pt x="22" y="9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0" y="0"/>
                    <a:pt x="8" y="1"/>
                    <a:pt x="7" y="2"/>
                  </a:cubicBezTo>
                </a:path>
              </a:pathLst>
            </a:custGeom>
            <a:solidFill>
              <a:srgbClr val="5F19AA"/>
            </a:solidFill>
            <a:ln w="0">
              <a:solidFill>
                <a:srgbClr val="5F19A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966790" y="3678232"/>
              <a:ext cx="300038" cy="301625"/>
            </a:xfrm>
            <a:custGeom>
              <a:avLst/>
              <a:gdLst>
                <a:gd name="T0" fmla="*/ 1 w 77"/>
                <a:gd name="T1" fmla="*/ 37 h 78"/>
                <a:gd name="T2" fmla="*/ 0 w 77"/>
                <a:gd name="T3" fmla="*/ 33 h 78"/>
                <a:gd name="T4" fmla="*/ 0 w 77"/>
                <a:gd name="T5" fmla="*/ 11 h 78"/>
                <a:gd name="T6" fmla="*/ 1 w 77"/>
                <a:gd name="T7" fmla="*/ 7 h 78"/>
                <a:gd name="T8" fmla="*/ 7 w 77"/>
                <a:gd name="T9" fmla="*/ 2 h 78"/>
                <a:gd name="T10" fmla="*/ 11 w 77"/>
                <a:gd name="T11" fmla="*/ 0 h 78"/>
                <a:gd name="T12" fmla="*/ 32 w 77"/>
                <a:gd name="T13" fmla="*/ 0 h 78"/>
                <a:gd name="T14" fmla="*/ 36 w 77"/>
                <a:gd name="T15" fmla="*/ 2 h 78"/>
                <a:gd name="T16" fmla="*/ 76 w 77"/>
                <a:gd name="T17" fmla="*/ 42 h 78"/>
                <a:gd name="T18" fmla="*/ 76 w 77"/>
                <a:gd name="T19" fmla="*/ 45 h 78"/>
                <a:gd name="T20" fmla="*/ 45 w 77"/>
                <a:gd name="T21" fmla="*/ 77 h 78"/>
                <a:gd name="T22" fmla="*/ 42 w 77"/>
                <a:gd name="T23" fmla="*/ 77 h 78"/>
                <a:gd name="T24" fmla="*/ 1 w 77"/>
                <a:gd name="T25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78">
                  <a:moveTo>
                    <a:pt x="1" y="37"/>
                  </a:moveTo>
                  <a:cubicBezTo>
                    <a:pt x="0" y="36"/>
                    <a:pt x="0" y="34"/>
                    <a:pt x="0" y="3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8"/>
                    <a:pt x="1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5" y="1"/>
                    <a:pt x="36" y="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7" y="43"/>
                    <a:pt x="77" y="44"/>
                    <a:pt x="76" y="45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4" y="78"/>
                    <a:pt x="42" y="78"/>
                    <a:pt x="42" y="77"/>
                  </a:cubicBezTo>
                  <a:lnTo>
                    <a:pt x="1" y="37"/>
                  </a:lnTo>
                  <a:close/>
                </a:path>
              </a:pathLst>
            </a:custGeom>
            <a:noFill/>
            <a:ln w="12700" cap="rnd">
              <a:solidFill>
                <a:srgbClr val="5F19A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1001715" y="3716332"/>
              <a:ext cx="46038" cy="47625"/>
            </a:xfrm>
            <a:custGeom>
              <a:avLst/>
              <a:gdLst>
                <a:gd name="T0" fmla="*/ 10 w 12"/>
                <a:gd name="T1" fmla="*/ 2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2 h 12"/>
                <a:gd name="T8" fmla="*/ 1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2"/>
                  </a:moveTo>
                  <a:cubicBezTo>
                    <a:pt x="12" y="4"/>
                    <a:pt x="12" y="7"/>
                    <a:pt x="10" y="10"/>
                  </a:cubicBezTo>
                  <a:cubicBezTo>
                    <a:pt x="8" y="12"/>
                    <a:pt x="5" y="12"/>
                    <a:pt x="2" y="10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5" y="0"/>
                    <a:pt x="8" y="0"/>
                    <a:pt x="10" y="2"/>
                  </a:cubicBezTo>
                  <a:close/>
                </a:path>
              </a:pathLst>
            </a:custGeom>
            <a:noFill/>
            <a:ln w="7938" cap="flat">
              <a:solidFill>
                <a:srgbClr val="5F19A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3" name="Group 7"/>
          <p:cNvGrpSpPr>
            <a:grpSpLocks noChangeAspect="1"/>
          </p:cNvGrpSpPr>
          <p:nvPr/>
        </p:nvGrpSpPr>
        <p:grpSpPr bwMode="auto">
          <a:xfrm>
            <a:off x="8023908" y="2557224"/>
            <a:ext cx="334460" cy="313745"/>
            <a:chOff x="8066" y="4063"/>
            <a:chExt cx="888" cy="833"/>
          </a:xfrm>
          <a:solidFill>
            <a:srgbClr val="5F19AA"/>
          </a:solidFill>
        </p:grpSpPr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8282" y="4307"/>
              <a:ext cx="454" cy="230"/>
            </a:xfrm>
            <a:custGeom>
              <a:avLst/>
              <a:gdLst>
                <a:gd name="T0" fmla="*/ 194 w 194"/>
                <a:gd name="T1" fmla="*/ 97 h 97"/>
                <a:gd name="T2" fmla="*/ 194 w 194"/>
                <a:gd name="T3" fmla="*/ 97 h 97"/>
                <a:gd name="T4" fmla="*/ 173 w 194"/>
                <a:gd name="T5" fmla="*/ 97 h 97"/>
                <a:gd name="T6" fmla="*/ 173 w 194"/>
                <a:gd name="T7" fmla="*/ 29 h 97"/>
                <a:gd name="T8" fmla="*/ 165 w 194"/>
                <a:gd name="T9" fmla="*/ 22 h 97"/>
                <a:gd name="T10" fmla="*/ 29 w 194"/>
                <a:gd name="T11" fmla="*/ 22 h 97"/>
                <a:gd name="T12" fmla="*/ 22 w 194"/>
                <a:gd name="T13" fmla="*/ 29 h 97"/>
                <a:gd name="T14" fmla="*/ 22 w 194"/>
                <a:gd name="T15" fmla="*/ 97 h 97"/>
                <a:gd name="T16" fmla="*/ 0 w 194"/>
                <a:gd name="T17" fmla="*/ 97 h 97"/>
                <a:gd name="T18" fmla="*/ 0 w 194"/>
                <a:gd name="T19" fmla="*/ 29 h 97"/>
                <a:gd name="T20" fmla="*/ 29 w 194"/>
                <a:gd name="T21" fmla="*/ 0 h 97"/>
                <a:gd name="T22" fmla="*/ 165 w 194"/>
                <a:gd name="T23" fmla="*/ 0 h 97"/>
                <a:gd name="T24" fmla="*/ 194 w 194"/>
                <a:gd name="T25" fmla="*/ 29 h 97"/>
                <a:gd name="T26" fmla="*/ 194 w 194"/>
                <a:gd name="T2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" h="97">
                  <a:moveTo>
                    <a:pt x="194" y="97"/>
                  </a:moveTo>
                  <a:lnTo>
                    <a:pt x="194" y="97"/>
                  </a:lnTo>
                  <a:lnTo>
                    <a:pt x="173" y="97"/>
                  </a:lnTo>
                  <a:lnTo>
                    <a:pt x="173" y="29"/>
                  </a:lnTo>
                  <a:cubicBezTo>
                    <a:pt x="173" y="25"/>
                    <a:pt x="169" y="22"/>
                    <a:pt x="165" y="22"/>
                  </a:cubicBezTo>
                  <a:lnTo>
                    <a:pt x="29" y="22"/>
                  </a:lnTo>
                  <a:cubicBezTo>
                    <a:pt x="25" y="22"/>
                    <a:pt x="22" y="25"/>
                    <a:pt x="22" y="29"/>
                  </a:cubicBezTo>
                  <a:lnTo>
                    <a:pt x="22" y="97"/>
                  </a:lnTo>
                  <a:lnTo>
                    <a:pt x="0" y="97"/>
                  </a:lnTo>
                  <a:lnTo>
                    <a:pt x="0" y="29"/>
                  </a:lnTo>
                  <a:cubicBezTo>
                    <a:pt x="0" y="13"/>
                    <a:pt x="13" y="0"/>
                    <a:pt x="29" y="0"/>
                  </a:cubicBezTo>
                  <a:lnTo>
                    <a:pt x="165" y="0"/>
                  </a:lnTo>
                  <a:cubicBezTo>
                    <a:pt x="181" y="0"/>
                    <a:pt x="194" y="13"/>
                    <a:pt x="194" y="29"/>
                  </a:cubicBezTo>
                  <a:lnTo>
                    <a:pt x="194" y="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8382" y="4433"/>
              <a:ext cx="254" cy="463"/>
            </a:xfrm>
            <a:custGeom>
              <a:avLst/>
              <a:gdLst>
                <a:gd name="T0" fmla="*/ 68 w 108"/>
                <a:gd name="T1" fmla="*/ 196 h 196"/>
                <a:gd name="T2" fmla="*/ 68 w 108"/>
                <a:gd name="T3" fmla="*/ 196 h 196"/>
                <a:gd name="T4" fmla="*/ 68 w 108"/>
                <a:gd name="T5" fmla="*/ 196 h 196"/>
                <a:gd name="T6" fmla="*/ 40 w 108"/>
                <a:gd name="T7" fmla="*/ 196 h 196"/>
                <a:gd name="T8" fmla="*/ 10 w 108"/>
                <a:gd name="T9" fmla="*/ 167 h 196"/>
                <a:gd name="T10" fmla="*/ 0 w 108"/>
                <a:gd name="T11" fmla="*/ 2 h 196"/>
                <a:gd name="T12" fmla="*/ 22 w 108"/>
                <a:gd name="T13" fmla="*/ 0 h 196"/>
                <a:gd name="T14" fmla="*/ 32 w 108"/>
                <a:gd name="T15" fmla="*/ 166 h 196"/>
                <a:gd name="T16" fmla="*/ 40 w 108"/>
                <a:gd name="T17" fmla="*/ 174 h 196"/>
                <a:gd name="T18" fmla="*/ 68 w 108"/>
                <a:gd name="T19" fmla="*/ 174 h 196"/>
                <a:gd name="T20" fmla="*/ 77 w 108"/>
                <a:gd name="T21" fmla="*/ 166 h 196"/>
                <a:gd name="T22" fmla="*/ 87 w 108"/>
                <a:gd name="T23" fmla="*/ 0 h 196"/>
                <a:gd name="T24" fmla="*/ 108 w 108"/>
                <a:gd name="T25" fmla="*/ 2 h 196"/>
                <a:gd name="T26" fmla="*/ 99 w 108"/>
                <a:gd name="T27" fmla="*/ 167 h 196"/>
                <a:gd name="T28" fmla="*/ 68 w 108"/>
                <a:gd name="T2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196">
                  <a:moveTo>
                    <a:pt x="68" y="196"/>
                  </a:moveTo>
                  <a:lnTo>
                    <a:pt x="68" y="196"/>
                  </a:lnTo>
                  <a:lnTo>
                    <a:pt x="68" y="196"/>
                  </a:lnTo>
                  <a:lnTo>
                    <a:pt x="40" y="196"/>
                  </a:lnTo>
                  <a:cubicBezTo>
                    <a:pt x="24" y="196"/>
                    <a:pt x="11" y="183"/>
                    <a:pt x="10" y="167"/>
                  </a:cubicBezTo>
                  <a:lnTo>
                    <a:pt x="0" y="2"/>
                  </a:lnTo>
                  <a:lnTo>
                    <a:pt x="22" y="0"/>
                  </a:lnTo>
                  <a:lnTo>
                    <a:pt x="32" y="166"/>
                  </a:lnTo>
                  <a:cubicBezTo>
                    <a:pt x="32" y="170"/>
                    <a:pt x="36" y="174"/>
                    <a:pt x="40" y="174"/>
                  </a:cubicBezTo>
                  <a:lnTo>
                    <a:pt x="68" y="174"/>
                  </a:lnTo>
                  <a:cubicBezTo>
                    <a:pt x="73" y="174"/>
                    <a:pt x="77" y="170"/>
                    <a:pt x="77" y="166"/>
                  </a:cubicBezTo>
                  <a:lnTo>
                    <a:pt x="87" y="0"/>
                  </a:lnTo>
                  <a:lnTo>
                    <a:pt x="108" y="2"/>
                  </a:lnTo>
                  <a:lnTo>
                    <a:pt x="99" y="167"/>
                  </a:lnTo>
                  <a:cubicBezTo>
                    <a:pt x="98" y="183"/>
                    <a:pt x="84" y="196"/>
                    <a:pt x="68" y="19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8399" y="4063"/>
              <a:ext cx="213" cy="216"/>
            </a:xfrm>
            <a:custGeom>
              <a:avLst/>
              <a:gdLst>
                <a:gd name="T0" fmla="*/ 46 w 91"/>
                <a:gd name="T1" fmla="*/ 91 h 91"/>
                <a:gd name="T2" fmla="*/ 46 w 91"/>
                <a:gd name="T3" fmla="*/ 91 h 91"/>
                <a:gd name="T4" fmla="*/ 0 w 91"/>
                <a:gd name="T5" fmla="*/ 45 h 91"/>
                <a:gd name="T6" fmla="*/ 46 w 91"/>
                <a:gd name="T7" fmla="*/ 0 h 91"/>
                <a:gd name="T8" fmla="*/ 91 w 91"/>
                <a:gd name="T9" fmla="*/ 45 h 91"/>
                <a:gd name="T10" fmla="*/ 46 w 91"/>
                <a:gd name="T11" fmla="*/ 91 h 91"/>
                <a:gd name="T12" fmla="*/ 46 w 91"/>
                <a:gd name="T13" fmla="*/ 21 h 91"/>
                <a:gd name="T14" fmla="*/ 46 w 91"/>
                <a:gd name="T15" fmla="*/ 21 h 91"/>
                <a:gd name="T16" fmla="*/ 22 w 91"/>
                <a:gd name="T17" fmla="*/ 45 h 91"/>
                <a:gd name="T18" fmla="*/ 46 w 91"/>
                <a:gd name="T19" fmla="*/ 69 h 91"/>
                <a:gd name="T20" fmla="*/ 70 w 91"/>
                <a:gd name="T21" fmla="*/ 45 h 91"/>
                <a:gd name="T22" fmla="*/ 46 w 91"/>
                <a:gd name="T23" fmla="*/ 2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91">
                  <a:moveTo>
                    <a:pt x="46" y="91"/>
                  </a:moveTo>
                  <a:lnTo>
                    <a:pt x="46" y="91"/>
                  </a:lnTo>
                  <a:cubicBezTo>
                    <a:pt x="20" y="91"/>
                    <a:pt x="0" y="70"/>
                    <a:pt x="0" y="45"/>
                  </a:cubicBezTo>
                  <a:cubicBezTo>
                    <a:pt x="0" y="20"/>
                    <a:pt x="20" y="0"/>
                    <a:pt x="46" y="0"/>
                  </a:cubicBezTo>
                  <a:cubicBezTo>
                    <a:pt x="71" y="0"/>
                    <a:pt x="91" y="20"/>
                    <a:pt x="91" y="45"/>
                  </a:cubicBezTo>
                  <a:cubicBezTo>
                    <a:pt x="91" y="70"/>
                    <a:pt x="71" y="91"/>
                    <a:pt x="46" y="91"/>
                  </a:cubicBezTo>
                  <a:close/>
                  <a:moveTo>
                    <a:pt x="46" y="21"/>
                  </a:moveTo>
                  <a:lnTo>
                    <a:pt x="46" y="21"/>
                  </a:lnTo>
                  <a:cubicBezTo>
                    <a:pt x="32" y="21"/>
                    <a:pt x="22" y="32"/>
                    <a:pt x="22" y="45"/>
                  </a:cubicBezTo>
                  <a:cubicBezTo>
                    <a:pt x="22" y="58"/>
                    <a:pt x="32" y="69"/>
                    <a:pt x="46" y="69"/>
                  </a:cubicBezTo>
                  <a:cubicBezTo>
                    <a:pt x="59" y="69"/>
                    <a:pt x="70" y="58"/>
                    <a:pt x="70" y="45"/>
                  </a:cubicBezTo>
                  <a:cubicBezTo>
                    <a:pt x="70" y="32"/>
                    <a:pt x="59" y="21"/>
                    <a:pt x="46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8778" y="4328"/>
              <a:ext cx="176" cy="140"/>
            </a:xfrm>
            <a:custGeom>
              <a:avLst/>
              <a:gdLst>
                <a:gd name="T0" fmla="*/ 75 w 75"/>
                <a:gd name="T1" fmla="*/ 59 h 59"/>
                <a:gd name="T2" fmla="*/ 75 w 75"/>
                <a:gd name="T3" fmla="*/ 59 h 59"/>
                <a:gd name="T4" fmla="*/ 53 w 75"/>
                <a:gd name="T5" fmla="*/ 59 h 59"/>
                <a:gd name="T6" fmla="*/ 53 w 75"/>
                <a:gd name="T7" fmla="*/ 28 h 59"/>
                <a:gd name="T8" fmla="*/ 47 w 75"/>
                <a:gd name="T9" fmla="*/ 21 h 59"/>
                <a:gd name="T10" fmla="*/ 0 w 75"/>
                <a:gd name="T11" fmla="*/ 21 h 59"/>
                <a:gd name="T12" fmla="*/ 0 w 75"/>
                <a:gd name="T13" fmla="*/ 0 h 59"/>
                <a:gd name="T14" fmla="*/ 47 w 75"/>
                <a:gd name="T15" fmla="*/ 0 h 59"/>
                <a:gd name="T16" fmla="*/ 75 w 75"/>
                <a:gd name="T17" fmla="*/ 28 h 59"/>
                <a:gd name="T18" fmla="*/ 75 w 75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59">
                  <a:moveTo>
                    <a:pt x="75" y="59"/>
                  </a:moveTo>
                  <a:lnTo>
                    <a:pt x="75" y="59"/>
                  </a:lnTo>
                  <a:lnTo>
                    <a:pt x="53" y="59"/>
                  </a:lnTo>
                  <a:lnTo>
                    <a:pt x="53" y="28"/>
                  </a:lnTo>
                  <a:cubicBezTo>
                    <a:pt x="53" y="24"/>
                    <a:pt x="50" y="21"/>
                    <a:pt x="47" y="21"/>
                  </a:cubicBezTo>
                  <a:lnTo>
                    <a:pt x="0" y="21"/>
                  </a:lnTo>
                  <a:lnTo>
                    <a:pt x="0" y="0"/>
                  </a:lnTo>
                  <a:lnTo>
                    <a:pt x="47" y="0"/>
                  </a:lnTo>
                  <a:cubicBezTo>
                    <a:pt x="62" y="0"/>
                    <a:pt x="75" y="12"/>
                    <a:pt x="75" y="28"/>
                  </a:cubicBezTo>
                  <a:lnTo>
                    <a:pt x="75" y="5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8734" y="4139"/>
              <a:ext cx="164" cy="163"/>
            </a:xfrm>
            <a:custGeom>
              <a:avLst/>
              <a:gdLst>
                <a:gd name="T0" fmla="*/ 35 w 70"/>
                <a:gd name="T1" fmla="*/ 22 h 69"/>
                <a:gd name="T2" fmla="*/ 35 w 70"/>
                <a:gd name="T3" fmla="*/ 22 h 69"/>
                <a:gd name="T4" fmla="*/ 22 w 70"/>
                <a:gd name="T5" fmla="*/ 34 h 69"/>
                <a:gd name="T6" fmla="*/ 35 w 70"/>
                <a:gd name="T7" fmla="*/ 47 h 69"/>
                <a:gd name="T8" fmla="*/ 48 w 70"/>
                <a:gd name="T9" fmla="*/ 34 h 69"/>
                <a:gd name="T10" fmla="*/ 35 w 70"/>
                <a:gd name="T11" fmla="*/ 22 h 69"/>
                <a:gd name="T12" fmla="*/ 35 w 70"/>
                <a:gd name="T13" fmla="*/ 69 h 69"/>
                <a:gd name="T14" fmla="*/ 35 w 70"/>
                <a:gd name="T15" fmla="*/ 69 h 69"/>
                <a:gd name="T16" fmla="*/ 0 w 70"/>
                <a:gd name="T17" fmla="*/ 34 h 69"/>
                <a:gd name="T18" fmla="*/ 35 w 70"/>
                <a:gd name="T19" fmla="*/ 0 h 69"/>
                <a:gd name="T20" fmla="*/ 70 w 70"/>
                <a:gd name="T21" fmla="*/ 34 h 69"/>
                <a:gd name="T22" fmla="*/ 35 w 70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69">
                  <a:moveTo>
                    <a:pt x="35" y="22"/>
                  </a:moveTo>
                  <a:lnTo>
                    <a:pt x="35" y="22"/>
                  </a:lnTo>
                  <a:cubicBezTo>
                    <a:pt x="28" y="22"/>
                    <a:pt x="22" y="27"/>
                    <a:pt x="22" y="34"/>
                  </a:cubicBezTo>
                  <a:cubicBezTo>
                    <a:pt x="22" y="42"/>
                    <a:pt x="28" y="47"/>
                    <a:pt x="35" y="47"/>
                  </a:cubicBezTo>
                  <a:cubicBezTo>
                    <a:pt x="42" y="47"/>
                    <a:pt x="48" y="42"/>
                    <a:pt x="48" y="34"/>
                  </a:cubicBezTo>
                  <a:cubicBezTo>
                    <a:pt x="48" y="27"/>
                    <a:pt x="42" y="22"/>
                    <a:pt x="35" y="22"/>
                  </a:cubicBezTo>
                  <a:close/>
                  <a:moveTo>
                    <a:pt x="35" y="69"/>
                  </a:moveTo>
                  <a:lnTo>
                    <a:pt x="35" y="69"/>
                  </a:lnTo>
                  <a:cubicBezTo>
                    <a:pt x="16" y="69"/>
                    <a:pt x="0" y="5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70" y="15"/>
                    <a:pt x="70" y="34"/>
                  </a:cubicBezTo>
                  <a:cubicBezTo>
                    <a:pt x="70" y="54"/>
                    <a:pt x="54" y="69"/>
                    <a:pt x="35" y="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8066" y="4328"/>
              <a:ext cx="176" cy="140"/>
            </a:xfrm>
            <a:custGeom>
              <a:avLst/>
              <a:gdLst>
                <a:gd name="T0" fmla="*/ 21 w 75"/>
                <a:gd name="T1" fmla="*/ 59 h 59"/>
                <a:gd name="T2" fmla="*/ 21 w 75"/>
                <a:gd name="T3" fmla="*/ 59 h 59"/>
                <a:gd name="T4" fmla="*/ 0 w 75"/>
                <a:gd name="T5" fmla="*/ 59 h 59"/>
                <a:gd name="T6" fmla="*/ 0 w 75"/>
                <a:gd name="T7" fmla="*/ 28 h 59"/>
                <a:gd name="T8" fmla="*/ 27 w 75"/>
                <a:gd name="T9" fmla="*/ 0 h 59"/>
                <a:gd name="T10" fmla="*/ 75 w 75"/>
                <a:gd name="T11" fmla="*/ 0 h 59"/>
                <a:gd name="T12" fmla="*/ 75 w 75"/>
                <a:gd name="T13" fmla="*/ 21 h 59"/>
                <a:gd name="T14" fmla="*/ 27 w 75"/>
                <a:gd name="T15" fmla="*/ 21 h 59"/>
                <a:gd name="T16" fmla="*/ 21 w 75"/>
                <a:gd name="T17" fmla="*/ 28 h 59"/>
                <a:gd name="T18" fmla="*/ 21 w 75"/>
                <a:gd name="T1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59">
                  <a:moveTo>
                    <a:pt x="21" y="59"/>
                  </a:moveTo>
                  <a:lnTo>
                    <a:pt x="21" y="59"/>
                  </a:lnTo>
                  <a:lnTo>
                    <a:pt x="0" y="59"/>
                  </a:lnTo>
                  <a:lnTo>
                    <a:pt x="0" y="28"/>
                  </a:lnTo>
                  <a:cubicBezTo>
                    <a:pt x="0" y="12"/>
                    <a:pt x="12" y="0"/>
                    <a:pt x="27" y="0"/>
                  </a:cubicBezTo>
                  <a:lnTo>
                    <a:pt x="75" y="0"/>
                  </a:lnTo>
                  <a:lnTo>
                    <a:pt x="75" y="21"/>
                  </a:lnTo>
                  <a:lnTo>
                    <a:pt x="27" y="21"/>
                  </a:lnTo>
                  <a:cubicBezTo>
                    <a:pt x="24" y="21"/>
                    <a:pt x="21" y="24"/>
                    <a:pt x="21" y="28"/>
                  </a:cubicBezTo>
                  <a:lnTo>
                    <a:pt x="21" y="5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4"/>
            <p:cNvSpPr>
              <a:spLocks noEditPoints="1"/>
            </p:cNvSpPr>
            <p:nvPr/>
          </p:nvSpPr>
          <p:spPr bwMode="auto">
            <a:xfrm>
              <a:off x="8122" y="4139"/>
              <a:ext cx="162" cy="163"/>
            </a:xfrm>
            <a:custGeom>
              <a:avLst/>
              <a:gdLst>
                <a:gd name="T0" fmla="*/ 35 w 69"/>
                <a:gd name="T1" fmla="*/ 22 h 69"/>
                <a:gd name="T2" fmla="*/ 35 w 69"/>
                <a:gd name="T3" fmla="*/ 22 h 69"/>
                <a:gd name="T4" fmla="*/ 22 w 69"/>
                <a:gd name="T5" fmla="*/ 34 h 69"/>
                <a:gd name="T6" fmla="*/ 35 w 69"/>
                <a:gd name="T7" fmla="*/ 47 h 69"/>
                <a:gd name="T8" fmla="*/ 48 w 69"/>
                <a:gd name="T9" fmla="*/ 34 h 69"/>
                <a:gd name="T10" fmla="*/ 35 w 69"/>
                <a:gd name="T11" fmla="*/ 22 h 69"/>
                <a:gd name="T12" fmla="*/ 35 w 69"/>
                <a:gd name="T13" fmla="*/ 69 h 69"/>
                <a:gd name="T14" fmla="*/ 35 w 69"/>
                <a:gd name="T15" fmla="*/ 69 h 69"/>
                <a:gd name="T16" fmla="*/ 0 w 69"/>
                <a:gd name="T17" fmla="*/ 34 h 69"/>
                <a:gd name="T18" fmla="*/ 35 w 69"/>
                <a:gd name="T19" fmla="*/ 0 h 69"/>
                <a:gd name="T20" fmla="*/ 69 w 69"/>
                <a:gd name="T21" fmla="*/ 34 h 69"/>
                <a:gd name="T22" fmla="*/ 35 w 69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9">
                  <a:moveTo>
                    <a:pt x="35" y="22"/>
                  </a:moveTo>
                  <a:lnTo>
                    <a:pt x="35" y="22"/>
                  </a:lnTo>
                  <a:cubicBezTo>
                    <a:pt x="28" y="22"/>
                    <a:pt x="22" y="27"/>
                    <a:pt x="22" y="34"/>
                  </a:cubicBezTo>
                  <a:cubicBezTo>
                    <a:pt x="22" y="42"/>
                    <a:pt x="28" y="47"/>
                    <a:pt x="35" y="47"/>
                  </a:cubicBezTo>
                  <a:cubicBezTo>
                    <a:pt x="42" y="47"/>
                    <a:pt x="48" y="42"/>
                    <a:pt x="48" y="34"/>
                  </a:cubicBezTo>
                  <a:cubicBezTo>
                    <a:pt x="48" y="27"/>
                    <a:pt x="42" y="22"/>
                    <a:pt x="35" y="22"/>
                  </a:cubicBezTo>
                  <a:close/>
                  <a:moveTo>
                    <a:pt x="35" y="69"/>
                  </a:moveTo>
                  <a:lnTo>
                    <a:pt x="35" y="69"/>
                  </a:lnTo>
                  <a:cubicBezTo>
                    <a:pt x="15" y="69"/>
                    <a:pt x="0" y="54"/>
                    <a:pt x="0" y="34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54" y="0"/>
                    <a:pt x="69" y="15"/>
                    <a:pt x="69" y="34"/>
                  </a:cubicBezTo>
                  <a:cubicBezTo>
                    <a:pt x="69" y="54"/>
                    <a:pt x="54" y="69"/>
                    <a:pt x="35" y="6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389636" y="2606430"/>
            <a:ext cx="215333" cy="215333"/>
            <a:chOff x="4102799" y="2512161"/>
            <a:chExt cx="215333" cy="215333"/>
          </a:xfrm>
        </p:grpSpPr>
        <p:sp>
          <p:nvSpPr>
            <p:cNvPr id="32" name="Freeform 20"/>
            <p:cNvSpPr>
              <a:spLocks noEditPoints="1"/>
            </p:cNvSpPr>
            <p:nvPr/>
          </p:nvSpPr>
          <p:spPr bwMode="auto">
            <a:xfrm>
              <a:off x="4102799" y="2512161"/>
              <a:ext cx="215333" cy="215333"/>
            </a:xfrm>
            <a:custGeom>
              <a:avLst/>
              <a:gdLst>
                <a:gd name="T0" fmla="*/ 21 w 96"/>
                <a:gd name="T1" fmla="*/ 9 h 96"/>
                <a:gd name="T2" fmla="*/ 9 w 96"/>
                <a:gd name="T3" fmla="*/ 20 h 96"/>
                <a:gd name="T4" fmla="*/ 8 w 96"/>
                <a:gd name="T5" fmla="*/ 22 h 96"/>
                <a:gd name="T6" fmla="*/ 8 w 96"/>
                <a:gd name="T7" fmla="*/ 30 h 96"/>
                <a:gd name="T8" fmla="*/ 9 w 96"/>
                <a:gd name="T9" fmla="*/ 32 h 96"/>
                <a:gd name="T10" fmla="*/ 64 w 96"/>
                <a:gd name="T11" fmla="*/ 87 h 96"/>
                <a:gd name="T12" fmla="*/ 66 w 96"/>
                <a:gd name="T13" fmla="*/ 88 h 96"/>
                <a:gd name="T14" fmla="*/ 74 w 96"/>
                <a:gd name="T15" fmla="*/ 88 h 96"/>
                <a:gd name="T16" fmla="*/ 75 w 96"/>
                <a:gd name="T17" fmla="*/ 87 h 96"/>
                <a:gd name="T18" fmla="*/ 87 w 96"/>
                <a:gd name="T19" fmla="*/ 75 h 96"/>
                <a:gd name="T20" fmla="*/ 73 w 96"/>
                <a:gd name="T21" fmla="*/ 61 h 96"/>
                <a:gd name="T22" fmla="*/ 68 w 96"/>
                <a:gd name="T23" fmla="*/ 66 h 96"/>
                <a:gd name="T24" fmla="*/ 63 w 96"/>
                <a:gd name="T25" fmla="*/ 68 h 96"/>
                <a:gd name="T26" fmla="*/ 59 w 96"/>
                <a:gd name="T27" fmla="*/ 66 h 96"/>
                <a:gd name="T28" fmla="*/ 29 w 96"/>
                <a:gd name="T29" fmla="*/ 37 h 96"/>
                <a:gd name="T30" fmla="*/ 29 w 96"/>
                <a:gd name="T31" fmla="*/ 28 h 96"/>
                <a:gd name="T32" fmla="*/ 35 w 96"/>
                <a:gd name="T33" fmla="*/ 23 h 96"/>
                <a:gd name="T34" fmla="*/ 21 w 96"/>
                <a:gd name="T35" fmla="*/ 9 h 96"/>
                <a:gd name="T36" fmla="*/ 74 w 96"/>
                <a:gd name="T37" fmla="*/ 96 h 96"/>
                <a:gd name="T38" fmla="*/ 66 w 96"/>
                <a:gd name="T39" fmla="*/ 96 h 96"/>
                <a:gd name="T40" fmla="*/ 59 w 96"/>
                <a:gd name="T41" fmla="*/ 93 h 96"/>
                <a:gd name="T42" fmla="*/ 3 w 96"/>
                <a:gd name="T43" fmla="*/ 37 h 96"/>
                <a:gd name="T44" fmla="*/ 0 w 96"/>
                <a:gd name="T45" fmla="*/ 30 h 96"/>
                <a:gd name="T46" fmla="*/ 0 w 96"/>
                <a:gd name="T47" fmla="*/ 22 h 96"/>
                <a:gd name="T48" fmla="*/ 3 w 96"/>
                <a:gd name="T49" fmla="*/ 15 h 96"/>
                <a:gd name="T50" fmla="*/ 16 w 96"/>
                <a:gd name="T51" fmla="*/ 2 h 96"/>
                <a:gd name="T52" fmla="*/ 21 w 96"/>
                <a:gd name="T53" fmla="*/ 0 h 96"/>
                <a:gd name="T54" fmla="*/ 25 w 96"/>
                <a:gd name="T55" fmla="*/ 2 h 96"/>
                <a:gd name="T56" fmla="*/ 41 w 96"/>
                <a:gd name="T57" fmla="*/ 18 h 96"/>
                <a:gd name="T58" fmla="*/ 41 w 96"/>
                <a:gd name="T59" fmla="*/ 27 h 96"/>
                <a:gd name="T60" fmla="*/ 36 w 96"/>
                <a:gd name="T61" fmla="*/ 33 h 96"/>
                <a:gd name="T62" fmla="*/ 63 w 96"/>
                <a:gd name="T63" fmla="*/ 60 h 96"/>
                <a:gd name="T64" fmla="*/ 68 w 96"/>
                <a:gd name="T65" fmla="*/ 54 h 96"/>
                <a:gd name="T66" fmla="*/ 73 w 96"/>
                <a:gd name="T67" fmla="*/ 53 h 96"/>
                <a:gd name="T68" fmla="*/ 78 w 96"/>
                <a:gd name="T69" fmla="*/ 54 h 96"/>
                <a:gd name="T70" fmla="*/ 94 w 96"/>
                <a:gd name="T71" fmla="*/ 71 h 96"/>
                <a:gd name="T72" fmla="*/ 94 w 96"/>
                <a:gd name="T73" fmla="*/ 80 h 96"/>
                <a:gd name="T74" fmla="*/ 81 w 96"/>
                <a:gd name="T75" fmla="*/ 93 h 96"/>
                <a:gd name="T76" fmla="*/ 74 w 96"/>
                <a:gd name="T7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6" h="96">
                  <a:moveTo>
                    <a:pt x="21" y="9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1"/>
                    <a:pt x="9" y="32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5" y="88"/>
                    <a:pt x="66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88"/>
                    <a:pt x="75" y="87"/>
                    <a:pt x="75" y="87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6" y="68"/>
                    <a:pt x="65" y="68"/>
                    <a:pt x="63" y="68"/>
                  </a:cubicBezTo>
                  <a:cubicBezTo>
                    <a:pt x="61" y="68"/>
                    <a:pt x="60" y="68"/>
                    <a:pt x="59" y="6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7" y="35"/>
                    <a:pt x="27" y="31"/>
                    <a:pt x="29" y="28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21" y="9"/>
                  </a:lnTo>
                  <a:close/>
                  <a:moveTo>
                    <a:pt x="74" y="96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3" y="96"/>
                    <a:pt x="60" y="94"/>
                    <a:pt x="59" y="9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5"/>
                    <a:pt x="0" y="32"/>
                    <a:pt x="0" y="3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9"/>
                    <a:pt x="1" y="17"/>
                    <a:pt x="3" y="1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9" y="0"/>
                    <a:pt x="21" y="0"/>
                  </a:cubicBezTo>
                  <a:cubicBezTo>
                    <a:pt x="22" y="0"/>
                    <a:pt x="24" y="1"/>
                    <a:pt x="25" y="2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4" y="21"/>
                    <a:pt x="44" y="25"/>
                    <a:pt x="41" y="27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70" y="53"/>
                    <a:pt x="71" y="53"/>
                    <a:pt x="73" y="53"/>
                  </a:cubicBezTo>
                  <a:cubicBezTo>
                    <a:pt x="75" y="53"/>
                    <a:pt x="76" y="53"/>
                    <a:pt x="78" y="54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96" y="73"/>
                    <a:pt x="96" y="77"/>
                    <a:pt x="94" y="80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79" y="94"/>
                    <a:pt x="76" y="96"/>
                    <a:pt x="74" y="96"/>
                  </a:cubicBezTo>
                </a:path>
              </a:pathLst>
            </a:custGeom>
            <a:solidFill>
              <a:srgbClr val="5F1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3" name="Группа 32"/>
            <p:cNvGrpSpPr/>
            <p:nvPr/>
          </p:nvGrpSpPr>
          <p:grpSpPr>
            <a:xfrm rot="10800000">
              <a:off x="4232218" y="2529645"/>
              <a:ext cx="69350" cy="74538"/>
              <a:chOff x="4232218" y="2529645"/>
              <a:chExt cx="69350" cy="74538"/>
            </a:xfrm>
          </p:grpSpPr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 rot="10800000">
                <a:off x="4232218" y="2538073"/>
                <a:ext cx="62575" cy="64416"/>
              </a:xfrm>
              <a:custGeom>
                <a:avLst/>
                <a:gdLst>
                  <a:gd name="T0" fmla="*/ 0 w 28"/>
                  <a:gd name="T1" fmla="*/ 0 h 29"/>
                  <a:gd name="T2" fmla="*/ 24 w 28"/>
                  <a:gd name="T3" fmla="*/ 0 h 29"/>
                  <a:gd name="T4" fmla="*/ 27 w 28"/>
                  <a:gd name="T5" fmla="*/ 1 h 29"/>
                  <a:gd name="T6" fmla="*/ 28 w 28"/>
                  <a:gd name="T7" fmla="*/ 4 h 29"/>
                  <a:gd name="T8" fmla="*/ 28 w 28"/>
                  <a:gd name="T9" fmla="*/ 29 h 29"/>
                  <a:gd name="T10" fmla="*/ 20 w 28"/>
                  <a:gd name="T11" fmla="*/ 29 h 29"/>
                  <a:gd name="T12" fmla="*/ 20 w 28"/>
                  <a:gd name="T13" fmla="*/ 8 h 29"/>
                  <a:gd name="T14" fmla="*/ 0 w 28"/>
                  <a:gd name="T15" fmla="*/ 8 h 29"/>
                  <a:gd name="T16" fmla="*/ 0 w 28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7" y="1"/>
                    </a:cubicBezTo>
                    <a:cubicBezTo>
                      <a:pt x="28" y="2"/>
                      <a:pt x="28" y="3"/>
                      <a:pt x="28" y="4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1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4232551" y="2529645"/>
                <a:ext cx="69017" cy="74538"/>
              </a:xfrm>
              <a:custGeom>
                <a:avLst/>
                <a:gdLst>
                  <a:gd name="T0" fmla="*/ 26 w 31"/>
                  <a:gd name="T1" fmla="*/ 0 h 33"/>
                  <a:gd name="T2" fmla="*/ 31 w 31"/>
                  <a:gd name="T3" fmla="*/ 6 h 33"/>
                  <a:gd name="T4" fmla="*/ 7 w 31"/>
                  <a:gd name="T5" fmla="*/ 30 h 33"/>
                  <a:gd name="T6" fmla="*/ 7 w 31"/>
                  <a:gd name="T7" fmla="*/ 30 h 33"/>
                  <a:gd name="T8" fmla="*/ 7 w 31"/>
                  <a:gd name="T9" fmla="*/ 30 h 33"/>
                  <a:gd name="T10" fmla="*/ 7 w 31"/>
                  <a:gd name="T11" fmla="*/ 30 h 33"/>
                  <a:gd name="T12" fmla="*/ 1 w 31"/>
                  <a:gd name="T13" fmla="*/ 30 h 33"/>
                  <a:gd name="T14" fmla="*/ 1 w 31"/>
                  <a:gd name="T15" fmla="*/ 25 h 33"/>
                  <a:gd name="T16" fmla="*/ 2 w 31"/>
                  <a:gd name="T17" fmla="*/ 24 h 33"/>
                  <a:gd name="T18" fmla="*/ 5 w 31"/>
                  <a:gd name="T19" fmla="*/ 20 h 33"/>
                  <a:gd name="T20" fmla="*/ 26 w 31"/>
                  <a:gd name="T2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3">
                    <a:moveTo>
                      <a:pt x="26" y="0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4" y="33"/>
                      <a:pt x="1" y="30"/>
                      <a:pt x="1" y="30"/>
                    </a:cubicBezTo>
                    <a:cubicBezTo>
                      <a:pt x="0" y="29"/>
                      <a:pt x="0" y="26"/>
                      <a:pt x="1" y="25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4" y="22"/>
                      <a:pt x="5" y="2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5F1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36" name="Group 5"/>
          <p:cNvGrpSpPr>
            <a:grpSpLocks noChangeAspect="1"/>
          </p:cNvGrpSpPr>
          <p:nvPr/>
        </p:nvGrpSpPr>
        <p:grpSpPr bwMode="auto">
          <a:xfrm>
            <a:off x="4350092" y="3332576"/>
            <a:ext cx="294420" cy="242767"/>
            <a:chOff x="5034" y="920"/>
            <a:chExt cx="912" cy="752"/>
          </a:xfrm>
          <a:solidFill>
            <a:srgbClr val="5F19AA"/>
          </a:solidFill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5034" y="922"/>
              <a:ext cx="298" cy="29"/>
            </a:xfrm>
            <a:custGeom>
              <a:avLst/>
              <a:gdLst>
                <a:gd name="T0" fmla="*/ 224 w 224"/>
                <a:gd name="T1" fmla="*/ 21 h 21"/>
                <a:gd name="T2" fmla="*/ 224 w 224"/>
                <a:gd name="T3" fmla="*/ 21 h 21"/>
                <a:gd name="T4" fmla="*/ 11 w 224"/>
                <a:gd name="T5" fmla="*/ 21 h 21"/>
                <a:gd name="T6" fmla="*/ 11 w 224"/>
                <a:gd name="T7" fmla="*/ 21 h 21"/>
                <a:gd name="T8" fmla="*/ 10 w 224"/>
                <a:gd name="T9" fmla="*/ 21 h 21"/>
                <a:gd name="T10" fmla="*/ 0 w 224"/>
                <a:gd name="T11" fmla="*/ 10 h 21"/>
                <a:gd name="T12" fmla="*/ 10 w 224"/>
                <a:gd name="T13" fmla="*/ 0 h 21"/>
                <a:gd name="T14" fmla="*/ 13 w 224"/>
                <a:gd name="T15" fmla="*/ 0 h 21"/>
                <a:gd name="T16" fmla="*/ 25 w 224"/>
                <a:gd name="T17" fmla="*/ 0 h 21"/>
                <a:gd name="T18" fmla="*/ 224 w 224"/>
                <a:gd name="T19" fmla="*/ 0 h 21"/>
                <a:gd name="T20" fmla="*/ 224 w 224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21">
                  <a:moveTo>
                    <a:pt x="224" y="21"/>
                  </a:moveTo>
                  <a:lnTo>
                    <a:pt x="224" y="21"/>
                  </a:lnTo>
                  <a:lnTo>
                    <a:pt x="11" y="21"/>
                  </a:lnTo>
                  <a:cubicBezTo>
                    <a:pt x="11" y="21"/>
                    <a:pt x="11" y="21"/>
                    <a:pt x="11" y="21"/>
                  </a:cubicBezTo>
                  <a:lnTo>
                    <a:pt x="10" y="21"/>
                  </a:lnTo>
                  <a:cubicBezTo>
                    <a:pt x="0" y="2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lnTo>
                    <a:pt x="13" y="0"/>
                  </a:lnTo>
                  <a:cubicBezTo>
                    <a:pt x="16" y="0"/>
                    <a:pt x="20" y="0"/>
                    <a:pt x="25" y="0"/>
                  </a:cubicBezTo>
                  <a:lnTo>
                    <a:pt x="224" y="0"/>
                  </a:lnTo>
                  <a:lnTo>
                    <a:pt x="224" y="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5768" y="1205"/>
              <a:ext cx="178" cy="206"/>
            </a:xfrm>
            <a:custGeom>
              <a:avLst/>
              <a:gdLst>
                <a:gd name="T0" fmla="*/ 3 w 134"/>
                <a:gd name="T1" fmla="*/ 154 h 154"/>
                <a:gd name="T2" fmla="*/ 3 w 134"/>
                <a:gd name="T3" fmla="*/ 154 h 154"/>
                <a:gd name="T4" fmla="*/ 0 w 134"/>
                <a:gd name="T5" fmla="*/ 133 h 154"/>
                <a:gd name="T6" fmla="*/ 110 w 134"/>
                <a:gd name="T7" fmla="*/ 114 h 154"/>
                <a:gd name="T8" fmla="*/ 92 w 134"/>
                <a:gd name="T9" fmla="*/ 4 h 154"/>
                <a:gd name="T10" fmla="*/ 113 w 134"/>
                <a:gd name="T11" fmla="*/ 0 h 154"/>
                <a:gd name="T12" fmla="*/ 133 w 134"/>
                <a:gd name="T13" fmla="*/ 121 h 154"/>
                <a:gd name="T14" fmla="*/ 131 w 134"/>
                <a:gd name="T15" fmla="*/ 129 h 154"/>
                <a:gd name="T16" fmla="*/ 124 w 134"/>
                <a:gd name="T17" fmla="*/ 134 h 154"/>
                <a:gd name="T18" fmla="*/ 3 w 134"/>
                <a:gd name="T1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54">
                  <a:moveTo>
                    <a:pt x="3" y="154"/>
                  </a:moveTo>
                  <a:lnTo>
                    <a:pt x="3" y="154"/>
                  </a:lnTo>
                  <a:lnTo>
                    <a:pt x="0" y="133"/>
                  </a:lnTo>
                  <a:lnTo>
                    <a:pt x="110" y="114"/>
                  </a:lnTo>
                  <a:lnTo>
                    <a:pt x="92" y="4"/>
                  </a:lnTo>
                  <a:lnTo>
                    <a:pt x="113" y="0"/>
                  </a:lnTo>
                  <a:lnTo>
                    <a:pt x="133" y="121"/>
                  </a:lnTo>
                  <a:cubicBezTo>
                    <a:pt x="134" y="124"/>
                    <a:pt x="133" y="127"/>
                    <a:pt x="131" y="129"/>
                  </a:cubicBezTo>
                  <a:cubicBezTo>
                    <a:pt x="130" y="132"/>
                    <a:pt x="127" y="133"/>
                    <a:pt x="124" y="134"/>
                  </a:cubicBezTo>
                  <a:lnTo>
                    <a:pt x="3" y="1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5316" y="920"/>
              <a:ext cx="623" cy="462"/>
            </a:xfrm>
            <a:custGeom>
              <a:avLst/>
              <a:gdLst>
                <a:gd name="T0" fmla="*/ 0 w 469"/>
                <a:gd name="T1" fmla="*/ 14 h 344"/>
                <a:gd name="T2" fmla="*/ 0 w 469"/>
                <a:gd name="T3" fmla="*/ 14 h 344"/>
                <a:gd name="T4" fmla="*/ 2 w 469"/>
                <a:gd name="T5" fmla="*/ 6 h 344"/>
                <a:gd name="T6" fmla="*/ 17 w 469"/>
                <a:gd name="T7" fmla="*/ 4 h 344"/>
                <a:gd name="T8" fmla="*/ 20 w 469"/>
                <a:gd name="T9" fmla="*/ 5 h 344"/>
                <a:gd name="T10" fmla="*/ 30 w 469"/>
                <a:gd name="T11" fmla="*/ 12 h 344"/>
                <a:gd name="T12" fmla="*/ 469 w 469"/>
                <a:gd name="T13" fmla="*/ 326 h 344"/>
                <a:gd name="T14" fmla="*/ 456 w 469"/>
                <a:gd name="T15" fmla="*/ 344 h 344"/>
                <a:gd name="T16" fmla="*/ 6 w 469"/>
                <a:gd name="T17" fmla="*/ 21 h 344"/>
                <a:gd name="T18" fmla="*/ 5 w 469"/>
                <a:gd name="T19" fmla="*/ 21 h 344"/>
                <a:gd name="T20" fmla="*/ 5 w 469"/>
                <a:gd name="T21" fmla="*/ 21 h 344"/>
                <a:gd name="T22" fmla="*/ 0 w 469"/>
                <a:gd name="T23" fmla="*/ 1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9" h="344">
                  <a:moveTo>
                    <a:pt x="0" y="14"/>
                  </a:moveTo>
                  <a:lnTo>
                    <a:pt x="0" y="14"/>
                  </a:lnTo>
                  <a:cubicBezTo>
                    <a:pt x="0" y="9"/>
                    <a:pt x="2" y="6"/>
                    <a:pt x="2" y="6"/>
                  </a:cubicBezTo>
                  <a:cubicBezTo>
                    <a:pt x="5" y="2"/>
                    <a:pt x="12" y="0"/>
                    <a:pt x="17" y="4"/>
                  </a:cubicBezTo>
                  <a:lnTo>
                    <a:pt x="20" y="5"/>
                  </a:lnTo>
                  <a:cubicBezTo>
                    <a:pt x="22" y="7"/>
                    <a:pt x="25" y="9"/>
                    <a:pt x="30" y="12"/>
                  </a:cubicBezTo>
                  <a:lnTo>
                    <a:pt x="469" y="326"/>
                  </a:lnTo>
                  <a:lnTo>
                    <a:pt x="456" y="344"/>
                  </a:lnTo>
                  <a:lnTo>
                    <a:pt x="6" y="21"/>
                  </a:lnTo>
                  <a:cubicBezTo>
                    <a:pt x="5" y="21"/>
                    <a:pt x="5" y="21"/>
                    <a:pt x="5" y="21"/>
                  </a:cubicBezTo>
                  <a:lnTo>
                    <a:pt x="5" y="21"/>
                  </a:lnTo>
                  <a:cubicBezTo>
                    <a:pt x="2" y="18"/>
                    <a:pt x="1" y="16"/>
                    <a:pt x="0" y="1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5648" y="1507"/>
              <a:ext cx="226" cy="145"/>
            </a:xfrm>
            <a:custGeom>
              <a:avLst/>
              <a:gdLst>
                <a:gd name="T0" fmla="*/ 0 w 170"/>
                <a:gd name="T1" fmla="*/ 108 h 108"/>
                <a:gd name="T2" fmla="*/ 0 w 170"/>
                <a:gd name="T3" fmla="*/ 108 h 108"/>
                <a:gd name="T4" fmla="*/ 43 w 170"/>
                <a:gd name="T5" fmla="*/ 108 h 108"/>
                <a:gd name="T6" fmla="*/ 43 w 170"/>
                <a:gd name="T7" fmla="*/ 43 h 108"/>
                <a:gd name="T8" fmla="*/ 127 w 170"/>
                <a:gd name="T9" fmla="*/ 43 h 108"/>
                <a:gd name="T10" fmla="*/ 127 w 170"/>
                <a:gd name="T11" fmla="*/ 108 h 108"/>
                <a:gd name="T12" fmla="*/ 170 w 170"/>
                <a:gd name="T13" fmla="*/ 108 h 108"/>
                <a:gd name="T14" fmla="*/ 170 w 170"/>
                <a:gd name="T15" fmla="*/ 22 h 108"/>
                <a:gd name="T16" fmla="*/ 149 w 170"/>
                <a:gd name="T17" fmla="*/ 0 h 108"/>
                <a:gd name="T18" fmla="*/ 22 w 170"/>
                <a:gd name="T19" fmla="*/ 0 h 108"/>
                <a:gd name="T20" fmla="*/ 0 w 170"/>
                <a:gd name="T21" fmla="*/ 22 h 108"/>
                <a:gd name="T22" fmla="*/ 0 w 170"/>
                <a:gd name="T2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108">
                  <a:moveTo>
                    <a:pt x="0" y="108"/>
                  </a:moveTo>
                  <a:lnTo>
                    <a:pt x="0" y="108"/>
                  </a:lnTo>
                  <a:lnTo>
                    <a:pt x="43" y="108"/>
                  </a:lnTo>
                  <a:lnTo>
                    <a:pt x="43" y="43"/>
                  </a:lnTo>
                  <a:lnTo>
                    <a:pt x="127" y="43"/>
                  </a:lnTo>
                  <a:lnTo>
                    <a:pt x="127" y="108"/>
                  </a:lnTo>
                  <a:lnTo>
                    <a:pt x="170" y="108"/>
                  </a:lnTo>
                  <a:lnTo>
                    <a:pt x="170" y="22"/>
                  </a:lnTo>
                  <a:cubicBezTo>
                    <a:pt x="170" y="10"/>
                    <a:pt x="161" y="0"/>
                    <a:pt x="149" y="0"/>
                  </a:cubicBezTo>
                  <a:lnTo>
                    <a:pt x="22" y="0"/>
                  </a:lnTo>
                  <a:cubicBezTo>
                    <a:pt x="10" y="0"/>
                    <a:pt x="0" y="10"/>
                    <a:pt x="0" y="22"/>
                  </a:cubicBezTo>
                  <a:lnTo>
                    <a:pt x="0" y="10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5342" y="1304"/>
              <a:ext cx="226" cy="348"/>
            </a:xfrm>
            <a:custGeom>
              <a:avLst/>
              <a:gdLst>
                <a:gd name="T0" fmla="*/ 0 w 170"/>
                <a:gd name="T1" fmla="*/ 259 h 259"/>
                <a:gd name="T2" fmla="*/ 0 w 170"/>
                <a:gd name="T3" fmla="*/ 259 h 259"/>
                <a:gd name="T4" fmla="*/ 43 w 170"/>
                <a:gd name="T5" fmla="*/ 259 h 259"/>
                <a:gd name="T6" fmla="*/ 43 w 170"/>
                <a:gd name="T7" fmla="*/ 43 h 259"/>
                <a:gd name="T8" fmla="*/ 127 w 170"/>
                <a:gd name="T9" fmla="*/ 43 h 259"/>
                <a:gd name="T10" fmla="*/ 127 w 170"/>
                <a:gd name="T11" fmla="*/ 259 h 259"/>
                <a:gd name="T12" fmla="*/ 170 w 170"/>
                <a:gd name="T13" fmla="*/ 259 h 259"/>
                <a:gd name="T14" fmla="*/ 170 w 170"/>
                <a:gd name="T15" fmla="*/ 22 h 259"/>
                <a:gd name="T16" fmla="*/ 149 w 170"/>
                <a:gd name="T17" fmla="*/ 0 h 259"/>
                <a:gd name="T18" fmla="*/ 21 w 170"/>
                <a:gd name="T19" fmla="*/ 0 h 259"/>
                <a:gd name="T20" fmla="*/ 0 w 170"/>
                <a:gd name="T21" fmla="*/ 22 h 259"/>
                <a:gd name="T22" fmla="*/ 0 w 170"/>
                <a:gd name="T23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259">
                  <a:moveTo>
                    <a:pt x="0" y="259"/>
                  </a:moveTo>
                  <a:lnTo>
                    <a:pt x="0" y="259"/>
                  </a:lnTo>
                  <a:lnTo>
                    <a:pt x="43" y="259"/>
                  </a:lnTo>
                  <a:lnTo>
                    <a:pt x="43" y="43"/>
                  </a:lnTo>
                  <a:lnTo>
                    <a:pt x="127" y="43"/>
                  </a:lnTo>
                  <a:lnTo>
                    <a:pt x="127" y="259"/>
                  </a:lnTo>
                  <a:lnTo>
                    <a:pt x="170" y="259"/>
                  </a:lnTo>
                  <a:lnTo>
                    <a:pt x="170" y="22"/>
                  </a:lnTo>
                  <a:cubicBezTo>
                    <a:pt x="170" y="10"/>
                    <a:pt x="161" y="0"/>
                    <a:pt x="149" y="0"/>
                  </a:cubicBezTo>
                  <a:lnTo>
                    <a:pt x="21" y="0"/>
                  </a:lnTo>
                  <a:cubicBezTo>
                    <a:pt x="9" y="0"/>
                    <a:pt x="0" y="10"/>
                    <a:pt x="0" y="22"/>
                  </a:cubicBezTo>
                  <a:lnTo>
                    <a:pt x="0" y="25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5034" y="1105"/>
              <a:ext cx="226" cy="547"/>
            </a:xfrm>
            <a:custGeom>
              <a:avLst/>
              <a:gdLst>
                <a:gd name="T0" fmla="*/ 0 w 170"/>
                <a:gd name="T1" fmla="*/ 407 h 407"/>
                <a:gd name="T2" fmla="*/ 0 w 170"/>
                <a:gd name="T3" fmla="*/ 407 h 407"/>
                <a:gd name="T4" fmla="*/ 43 w 170"/>
                <a:gd name="T5" fmla="*/ 407 h 407"/>
                <a:gd name="T6" fmla="*/ 43 w 170"/>
                <a:gd name="T7" fmla="*/ 43 h 407"/>
                <a:gd name="T8" fmla="*/ 127 w 170"/>
                <a:gd name="T9" fmla="*/ 43 h 407"/>
                <a:gd name="T10" fmla="*/ 127 w 170"/>
                <a:gd name="T11" fmla="*/ 407 h 407"/>
                <a:gd name="T12" fmla="*/ 170 w 170"/>
                <a:gd name="T13" fmla="*/ 407 h 407"/>
                <a:gd name="T14" fmla="*/ 170 w 170"/>
                <a:gd name="T15" fmla="*/ 22 h 407"/>
                <a:gd name="T16" fmla="*/ 148 w 170"/>
                <a:gd name="T17" fmla="*/ 0 h 407"/>
                <a:gd name="T18" fmla="*/ 21 w 170"/>
                <a:gd name="T19" fmla="*/ 0 h 407"/>
                <a:gd name="T20" fmla="*/ 0 w 170"/>
                <a:gd name="T21" fmla="*/ 22 h 407"/>
                <a:gd name="T22" fmla="*/ 0 w 170"/>
                <a:gd name="T23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407">
                  <a:moveTo>
                    <a:pt x="0" y="407"/>
                  </a:moveTo>
                  <a:lnTo>
                    <a:pt x="0" y="407"/>
                  </a:lnTo>
                  <a:lnTo>
                    <a:pt x="43" y="407"/>
                  </a:lnTo>
                  <a:lnTo>
                    <a:pt x="43" y="43"/>
                  </a:lnTo>
                  <a:lnTo>
                    <a:pt x="127" y="43"/>
                  </a:lnTo>
                  <a:lnTo>
                    <a:pt x="127" y="407"/>
                  </a:lnTo>
                  <a:lnTo>
                    <a:pt x="170" y="407"/>
                  </a:lnTo>
                  <a:lnTo>
                    <a:pt x="170" y="22"/>
                  </a:lnTo>
                  <a:cubicBezTo>
                    <a:pt x="170" y="10"/>
                    <a:pt x="160" y="0"/>
                    <a:pt x="148" y="0"/>
                  </a:cubicBezTo>
                  <a:lnTo>
                    <a:pt x="21" y="0"/>
                  </a:lnTo>
                  <a:cubicBezTo>
                    <a:pt x="9" y="0"/>
                    <a:pt x="0" y="10"/>
                    <a:pt x="0" y="22"/>
                  </a:cubicBezTo>
                  <a:lnTo>
                    <a:pt x="0" y="40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5034" y="1652"/>
              <a:ext cx="226" cy="20"/>
            </a:xfrm>
            <a:custGeom>
              <a:avLst/>
              <a:gdLst>
                <a:gd name="T0" fmla="*/ 0 w 170"/>
                <a:gd name="T1" fmla="*/ 15 h 15"/>
                <a:gd name="T2" fmla="*/ 0 w 170"/>
                <a:gd name="T3" fmla="*/ 15 h 15"/>
                <a:gd name="T4" fmla="*/ 170 w 170"/>
                <a:gd name="T5" fmla="*/ 15 h 15"/>
                <a:gd name="T6" fmla="*/ 170 w 170"/>
                <a:gd name="T7" fmla="*/ 0 h 15"/>
                <a:gd name="T8" fmla="*/ 0 w 170"/>
                <a:gd name="T9" fmla="*/ 0 h 15"/>
                <a:gd name="T10" fmla="*/ 0 w 170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5">
                  <a:moveTo>
                    <a:pt x="0" y="15"/>
                  </a:moveTo>
                  <a:lnTo>
                    <a:pt x="0" y="15"/>
                  </a:lnTo>
                  <a:lnTo>
                    <a:pt x="170" y="15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5162" y="1652"/>
              <a:ext cx="713" cy="20"/>
            </a:xfrm>
            <a:custGeom>
              <a:avLst/>
              <a:gdLst>
                <a:gd name="T0" fmla="*/ 0 w 537"/>
                <a:gd name="T1" fmla="*/ 15 h 15"/>
                <a:gd name="T2" fmla="*/ 0 w 537"/>
                <a:gd name="T3" fmla="*/ 15 h 15"/>
                <a:gd name="T4" fmla="*/ 537 w 537"/>
                <a:gd name="T5" fmla="*/ 15 h 15"/>
                <a:gd name="T6" fmla="*/ 537 w 537"/>
                <a:gd name="T7" fmla="*/ 0 h 15"/>
                <a:gd name="T8" fmla="*/ 0 w 537"/>
                <a:gd name="T9" fmla="*/ 0 h 15"/>
                <a:gd name="T10" fmla="*/ 0 w 537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7" h="15">
                  <a:moveTo>
                    <a:pt x="0" y="15"/>
                  </a:moveTo>
                  <a:lnTo>
                    <a:pt x="0" y="15"/>
                  </a:lnTo>
                  <a:lnTo>
                    <a:pt x="537" y="15"/>
                  </a:lnTo>
                  <a:lnTo>
                    <a:pt x="537" y="0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5789937" y="4210545"/>
            <a:ext cx="888385" cy="2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dirty="0" smtClean="0">
                <a:solidFill>
                  <a:srgbClr val="5F19AA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Стандартный</a:t>
            </a:r>
            <a:endParaRPr lang="ru-RU" sz="8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29000" y="4319987"/>
            <a:ext cx="372881" cy="307777"/>
          </a:xfrm>
          <a:prstGeom prst="rect">
            <a:avLst/>
          </a:prstGeom>
          <a:ln w="0"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0</a:t>
            </a:r>
            <a:endParaRPr lang="ru-RU" sz="5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59" name="Freeform 6"/>
          <p:cNvSpPr>
            <a:spLocks noEditPoints="1"/>
          </p:cNvSpPr>
          <p:nvPr/>
        </p:nvSpPr>
        <p:spPr bwMode="auto">
          <a:xfrm>
            <a:off x="6301470" y="4417187"/>
            <a:ext cx="75336" cy="125268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F19AA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600">
              <a:solidFill>
                <a:srgbClr val="5F19AA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593621" y="4210545"/>
            <a:ext cx="772969" cy="2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dirty="0" smtClean="0">
                <a:solidFill>
                  <a:srgbClr val="5F19AA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Бронзовый</a:t>
            </a:r>
            <a:endParaRPr lang="ru-RU" sz="8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506620" y="4319987"/>
            <a:ext cx="840447" cy="307777"/>
          </a:xfrm>
          <a:prstGeom prst="rect">
            <a:avLst/>
          </a:prstGeom>
          <a:noFill/>
          <a:ln w="0">
            <a:noFill/>
          </a:ln>
          <a:extLst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8</a:t>
            </a:r>
            <a:r>
              <a:rPr lang="ru-RU" sz="2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000</a:t>
            </a:r>
            <a:endParaRPr lang="ru-RU" sz="5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63" name="Freeform 6"/>
          <p:cNvSpPr>
            <a:spLocks noEditPoints="1"/>
          </p:cNvSpPr>
          <p:nvPr/>
        </p:nvSpPr>
        <p:spPr bwMode="auto">
          <a:xfrm>
            <a:off x="8185861" y="4417187"/>
            <a:ext cx="75336" cy="125268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F19AA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700">
              <a:solidFill>
                <a:srgbClr val="5F19AA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304328" y="4210545"/>
            <a:ext cx="843501" cy="2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dirty="0" smtClean="0">
                <a:solidFill>
                  <a:srgbClr val="5F19AA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Серебряный</a:t>
            </a:r>
            <a:endParaRPr lang="ru-RU" sz="8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9214127" y="4319987"/>
            <a:ext cx="919247" cy="307777"/>
          </a:xfrm>
          <a:prstGeom prst="rect">
            <a:avLst/>
          </a:prstGeom>
          <a:noFill/>
          <a:ln w="0">
            <a:noFill/>
          </a:ln>
          <a:extLst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45</a:t>
            </a:r>
            <a:r>
              <a:rPr lang="ru-RU" sz="2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5F19AA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000</a:t>
            </a:r>
            <a:endParaRPr lang="ru-RU" sz="1400" dirty="0">
              <a:solidFill>
                <a:srgbClr val="5F19AA"/>
              </a:solidFill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67" name="Freeform 6"/>
          <p:cNvSpPr>
            <a:spLocks noEditPoints="1"/>
          </p:cNvSpPr>
          <p:nvPr/>
        </p:nvSpPr>
        <p:spPr bwMode="auto">
          <a:xfrm>
            <a:off x="9987957" y="4417187"/>
            <a:ext cx="75336" cy="125268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F19AA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700">
              <a:solidFill>
                <a:srgbClr val="5F19AA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005503" y="3826882"/>
            <a:ext cx="684053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34290" tIns="34290" rIns="34290" bIns="34290" anchor="t">
            <a:spAutoFit/>
          </a:bodyPr>
          <a:lstStyle/>
          <a:p>
            <a:pPr defTabSz="457200" fontAlgn="base" hangingPunct="0">
              <a:spcAft>
                <a:spcPct val="0"/>
              </a:spcAft>
            </a:pPr>
            <a:r>
              <a:rPr lang="ru-RU" altLang="ru-RU" sz="1200" dirty="0">
                <a:solidFill>
                  <a:srgbClr val="9696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rPr>
              <a:t>Единовременная плата за подключение номера </a:t>
            </a:r>
            <a:r>
              <a:rPr lang="ru-RU" altLang="ru-RU" sz="1200" dirty="0" smtClean="0">
                <a:solidFill>
                  <a:srgbClr val="96969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rPr>
              <a:t>8 800</a:t>
            </a:r>
            <a:endParaRPr lang="ru-RU" altLang="ru-RU" sz="1200" dirty="0">
              <a:solidFill>
                <a:srgbClr val="96969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graphicFrame>
        <p:nvGraphicFramePr>
          <p:cNvPr id="69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067962"/>
              </p:ext>
            </p:extLst>
          </p:nvPr>
        </p:nvGraphicFramePr>
        <p:xfrm>
          <a:off x="4043364" y="4677057"/>
          <a:ext cx="7745411" cy="1199638"/>
        </p:xfrm>
        <a:graphic>
          <a:graphicData uri="http://schemas.openxmlformats.org/drawingml/2006/table">
            <a:tbl>
              <a:tblPr/>
              <a:tblGrid>
                <a:gridCol w="3858530"/>
                <a:gridCol w="1295627"/>
                <a:gridCol w="1295627"/>
                <a:gridCol w="1295627"/>
              </a:tblGrid>
              <a:tr h="377032">
                <a:tc>
                  <a:txBody>
                    <a:bodyPr/>
                    <a:lstStyle>
                      <a:lvl1pPr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1pPr>
                      <a:lvl2pPr marL="342900" indent="1143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2pPr>
                      <a:lvl3pPr marL="342900" indent="5715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3pPr>
                      <a:lvl4pPr marL="342900" indent="10287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4pPr>
                      <a:lvl5pPr marL="342900" indent="14859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5pPr>
                      <a:lvl6pPr marL="8001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6pPr>
                      <a:lvl7pPr marL="12573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7pPr>
                      <a:lvl8pPr marL="17145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8pPr>
                      <a:lvl9pPr marL="21717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l" defTabSz="107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kern="1200" dirty="0" smtClean="0">
                          <a:solidFill>
                            <a:srgbClr val="969696"/>
                          </a:solidFill>
                          <a:effectLst/>
                          <a:latin typeface="Verdana"/>
                          <a:ea typeface="+mn-ea"/>
                          <a:cs typeface="Verdana"/>
                          <a:sym typeface="Verdana" panose="020B0604030504040204" pitchFamily="34" charset="0"/>
                        </a:rPr>
                        <a:t>Стоимость пакета минут на номер 8 800*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69696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1 500  /мес.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69696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2 000  /мес.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69696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3 200  /мес.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</a:tr>
              <a:tr h="406046">
                <a:tc>
                  <a:txBody>
                    <a:bodyPr/>
                    <a:lstStyle>
                      <a:lvl1pPr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1pPr>
                      <a:lvl2pPr marL="342900" indent="1143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2pPr>
                      <a:lvl3pPr marL="342900" indent="5715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3pPr>
                      <a:lvl4pPr marL="342900" indent="10287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4pPr>
                      <a:lvl5pPr marL="342900" indent="14859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5pPr>
                      <a:lvl6pPr marL="8001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6pPr>
                      <a:lvl7pPr marL="12573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7pPr>
                      <a:lvl8pPr marL="17145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8pPr>
                      <a:lvl9pPr marL="21717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Пакет минут, мин.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1pPr>
                      <a:lvl2pPr marL="342900" indent="1143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2pPr>
                      <a:lvl3pPr marL="342900" indent="5715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3pPr>
                      <a:lvl4pPr marL="342900" indent="10287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4pPr>
                      <a:lvl5pPr marL="342900" indent="14859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5pPr>
                      <a:lvl6pPr marL="8001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6pPr>
                      <a:lvl7pPr marL="12573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7pPr>
                      <a:lvl8pPr marL="17145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8pPr>
                      <a:lvl9pPr marL="21717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400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600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1000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399257">
                <a:tc>
                  <a:txBody>
                    <a:bodyPr/>
                    <a:lstStyle>
                      <a:lvl1pPr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1pPr>
                      <a:lvl2pPr marL="342900" indent="1143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2pPr>
                      <a:lvl3pPr marL="342900" indent="5715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3pPr>
                      <a:lvl4pPr marL="342900" indent="10287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4pPr>
                      <a:lvl5pPr marL="342900" indent="14859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5pPr>
                      <a:lvl6pPr marL="8001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6pPr>
                      <a:lvl7pPr marL="12573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7pPr>
                      <a:lvl8pPr marL="17145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8pPr>
                      <a:lvl9pPr marL="21717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9pPr>
                    </a:lstStyle>
                    <a:p>
                      <a:pPr marL="92075" marR="0" lvl="0" indent="-92075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Стоимость вызовов сверх пакета минут,  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     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/мин.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>
                      <a:lvl1pPr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1pPr>
                      <a:lvl2pPr marL="342900" indent="1143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2pPr>
                      <a:lvl3pPr marL="342900" indent="5715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3pPr>
                      <a:lvl4pPr marL="342900" indent="10287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4pPr>
                      <a:lvl5pPr marL="342900" indent="1485900" algn="ctr"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5pPr>
                      <a:lvl6pPr marL="8001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6pPr>
                      <a:lvl7pPr marL="12573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7pPr>
                      <a:lvl8pPr marL="17145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8pPr>
                      <a:lvl9pPr marL="2171700" indent="14859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914400" algn="l"/>
                        </a:tabLst>
                        <a:defRPr sz="4400">
                          <a:solidFill>
                            <a:srgbClr val="FFFFFF"/>
                          </a:solidFill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3,8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3,5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Verdana" panose="020B0604030504040204" pitchFamily="34" charset="0"/>
                        </a:rPr>
                        <a:t>3,3</a:t>
                      </a:r>
                    </a:p>
                  </a:txBody>
                  <a:tcPr marL="25400" marR="25400" marT="25400" marB="25400" anchor="ctr" horzOverflow="overflow">
                    <a:lnL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FD"/>
                    </a:solidFill>
                  </a:tcPr>
                </a:tc>
              </a:tr>
            </a:tbl>
          </a:graphicData>
        </a:graphic>
      </p:graphicFrame>
      <p:sp>
        <p:nvSpPr>
          <p:cNvPr id="70" name="Freeform 6"/>
          <p:cNvSpPr>
            <a:spLocks noEditPoints="1"/>
          </p:cNvSpPr>
          <p:nvPr/>
        </p:nvSpPr>
        <p:spPr bwMode="auto">
          <a:xfrm>
            <a:off x="8542058" y="4813852"/>
            <a:ext cx="79481" cy="115701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  <a:extLst>
            <a:ext uri="{91240B29-F687-4F45-9708-019B960494DF}">
              <a14:hiddenLine xmlns:a14="http://schemas.microsoft.com/office/drawing/2010/main"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400">
              <a:solidFill>
                <a:srgbClr val="00985F"/>
              </a:solidFill>
            </a:endParaRPr>
          </a:p>
        </p:txBody>
      </p:sp>
      <p:sp>
        <p:nvSpPr>
          <p:cNvPr id="71" name="Freeform 6"/>
          <p:cNvSpPr>
            <a:spLocks noEditPoints="1"/>
          </p:cNvSpPr>
          <p:nvPr/>
        </p:nvSpPr>
        <p:spPr bwMode="auto">
          <a:xfrm>
            <a:off x="11127221" y="4813852"/>
            <a:ext cx="79481" cy="115701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  <a:extLst>
            <a:ext uri="{91240B29-F687-4F45-9708-019B960494DF}">
              <a14:hiddenLine xmlns:a14="http://schemas.microsoft.com/office/drawing/2010/main"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400">
              <a:solidFill>
                <a:srgbClr val="00985F"/>
              </a:solidFill>
            </a:endParaRPr>
          </a:p>
        </p:txBody>
      </p:sp>
      <p:sp>
        <p:nvSpPr>
          <p:cNvPr id="72" name="Freeform 6"/>
          <p:cNvSpPr>
            <a:spLocks noEditPoints="1"/>
          </p:cNvSpPr>
          <p:nvPr/>
        </p:nvSpPr>
        <p:spPr bwMode="auto">
          <a:xfrm>
            <a:off x="9830067" y="4813852"/>
            <a:ext cx="79481" cy="115701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  <a:extLst>
            <a:ext uri="{91240B29-F687-4F45-9708-019B960494DF}">
              <a14:hiddenLine xmlns:a14="http://schemas.microsoft.com/office/drawing/2010/main" w="0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400">
              <a:solidFill>
                <a:srgbClr val="00985F"/>
              </a:solidFill>
            </a:endParaRPr>
          </a:p>
        </p:txBody>
      </p:sp>
      <p:sp>
        <p:nvSpPr>
          <p:cNvPr id="73" name="Freeform 6"/>
          <p:cNvSpPr>
            <a:spLocks noEditPoints="1"/>
          </p:cNvSpPr>
          <p:nvPr/>
        </p:nvSpPr>
        <p:spPr bwMode="auto">
          <a:xfrm>
            <a:off x="4078680" y="5706940"/>
            <a:ext cx="79481" cy="115701"/>
          </a:xfrm>
          <a:custGeom>
            <a:avLst/>
            <a:gdLst>
              <a:gd name="T0" fmla="*/ 169 w 545"/>
              <a:gd name="T1" fmla="*/ 444 h 798"/>
              <a:gd name="T2" fmla="*/ 169 w 545"/>
              <a:gd name="T3" fmla="*/ 444 h 798"/>
              <a:gd name="T4" fmla="*/ 352 w 545"/>
              <a:gd name="T5" fmla="*/ 444 h 798"/>
              <a:gd name="T6" fmla="*/ 494 w 545"/>
              <a:gd name="T7" fmla="*/ 381 h 798"/>
              <a:gd name="T8" fmla="*/ 545 w 545"/>
              <a:gd name="T9" fmla="*/ 222 h 798"/>
              <a:gd name="T10" fmla="*/ 494 w 545"/>
              <a:gd name="T11" fmla="*/ 63 h 798"/>
              <a:gd name="T12" fmla="*/ 352 w 545"/>
              <a:gd name="T13" fmla="*/ 0 h 798"/>
              <a:gd name="T14" fmla="*/ 141 w 545"/>
              <a:gd name="T15" fmla="*/ 0 h 798"/>
              <a:gd name="T16" fmla="*/ 113 w 545"/>
              <a:gd name="T17" fmla="*/ 28 h 798"/>
              <a:gd name="T18" fmla="*/ 113 w 545"/>
              <a:gd name="T19" fmla="*/ 389 h 798"/>
              <a:gd name="T20" fmla="*/ 0 w 545"/>
              <a:gd name="T21" fmla="*/ 389 h 798"/>
              <a:gd name="T22" fmla="*/ 0 w 545"/>
              <a:gd name="T23" fmla="*/ 444 h 798"/>
              <a:gd name="T24" fmla="*/ 113 w 545"/>
              <a:gd name="T25" fmla="*/ 444 h 798"/>
              <a:gd name="T26" fmla="*/ 113 w 545"/>
              <a:gd name="T27" fmla="*/ 556 h 798"/>
              <a:gd name="T28" fmla="*/ 0 w 545"/>
              <a:gd name="T29" fmla="*/ 556 h 798"/>
              <a:gd name="T30" fmla="*/ 0 w 545"/>
              <a:gd name="T31" fmla="*/ 612 h 798"/>
              <a:gd name="T32" fmla="*/ 113 w 545"/>
              <a:gd name="T33" fmla="*/ 612 h 798"/>
              <a:gd name="T34" fmla="*/ 113 w 545"/>
              <a:gd name="T35" fmla="*/ 798 h 798"/>
              <a:gd name="T36" fmla="*/ 169 w 545"/>
              <a:gd name="T37" fmla="*/ 798 h 798"/>
              <a:gd name="T38" fmla="*/ 169 w 545"/>
              <a:gd name="T39" fmla="*/ 612 h 798"/>
              <a:gd name="T40" fmla="*/ 509 w 545"/>
              <a:gd name="T41" fmla="*/ 612 h 798"/>
              <a:gd name="T42" fmla="*/ 509 w 545"/>
              <a:gd name="T43" fmla="*/ 556 h 798"/>
              <a:gd name="T44" fmla="*/ 169 w 545"/>
              <a:gd name="T45" fmla="*/ 556 h 798"/>
              <a:gd name="T46" fmla="*/ 169 w 545"/>
              <a:gd name="T47" fmla="*/ 444 h 798"/>
              <a:gd name="T48" fmla="*/ 352 w 545"/>
              <a:gd name="T49" fmla="*/ 389 h 798"/>
              <a:gd name="T50" fmla="*/ 352 w 545"/>
              <a:gd name="T51" fmla="*/ 389 h 798"/>
              <a:gd name="T52" fmla="*/ 169 w 545"/>
              <a:gd name="T53" fmla="*/ 389 h 798"/>
              <a:gd name="T54" fmla="*/ 169 w 545"/>
              <a:gd name="T55" fmla="*/ 56 h 798"/>
              <a:gd name="T56" fmla="*/ 352 w 545"/>
              <a:gd name="T57" fmla="*/ 56 h 798"/>
              <a:gd name="T58" fmla="*/ 451 w 545"/>
              <a:gd name="T59" fmla="*/ 99 h 798"/>
              <a:gd name="T60" fmla="*/ 489 w 545"/>
              <a:gd name="T61" fmla="*/ 222 h 798"/>
              <a:gd name="T62" fmla="*/ 451 w 545"/>
              <a:gd name="T63" fmla="*/ 345 h 798"/>
              <a:gd name="T64" fmla="*/ 352 w 545"/>
              <a:gd name="T65" fmla="*/ 389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798">
                <a:moveTo>
                  <a:pt x="169" y="444"/>
                </a:moveTo>
                <a:lnTo>
                  <a:pt x="169" y="444"/>
                </a:lnTo>
                <a:lnTo>
                  <a:pt x="352" y="444"/>
                </a:lnTo>
                <a:cubicBezTo>
                  <a:pt x="411" y="444"/>
                  <a:pt x="459" y="423"/>
                  <a:pt x="494" y="381"/>
                </a:cubicBezTo>
                <a:cubicBezTo>
                  <a:pt x="528" y="340"/>
                  <a:pt x="545" y="287"/>
                  <a:pt x="545" y="222"/>
                </a:cubicBezTo>
                <a:cubicBezTo>
                  <a:pt x="545" y="158"/>
                  <a:pt x="528" y="104"/>
                  <a:pt x="494" y="63"/>
                </a:cubicBezTo>
                <a:cubicBezTo>
                  <a:pt x="459" y="21"/>
                  <a:pt x="411" y="0"/>
                  <a:pt x="352" y="0"/>
                </a:cubicBezTo>
                <a:lnTo>
                  <a:pt x="141" y="0"/>
                </a:lnTo>
                <a:cubicBezTo>
                  <a:pt x="126" y="0"/>
                  <a:pt x="113" y="12"/>
                  <a:pt x="113" y="28"/>
                </a:cubicBezTo>
                <a:lnTo>
                  <a:pt x="113" y="389"/>
                </a:lnTo>
                <a:lnTo>
                  <a:pt x="0" y="389"/>
                </a:lnTo>
                <a:lnTo>
                  <a:pt x="0" y="444"/>
                </a:lnTo>
                <a:lnTo>
                  <a:pt x="113" y="444"/>
                </a:lnTo>
                <a:lnTo>
                  <a:pt x="113" y="556"/>
                </a:lnTo>
                <a:lnTo>
                  <a:pt x="0" y="556"/>
                </a:lnTo>
                <a:lnTo>
                  <a:pt x="0" y="612"/>
                </a:lnTo>
                <a:lnTo>
                  <a:pt x="113" y="612"/>
                </a:lnTo>
                <a:lnTo>
                  <a:pt x="113" y="798"/>
                </a:lnTo>
                <a:lnTo>
                  <a:pt x="169" y="798"/>
                </a:lnTo>
                <a:lnTo>
                  <a:pt x="169" y="612"/>
                </a:lnTo>
                <a:lnTo>
                  <a:pt x="509" y="612"/>
                </a:lnTo>
                <a:lnTo>
                  <a:pt x="509" y="556"/>
                </a:lnTo>
                <a:lnTo>
                  <a:pt x="169" y="556"/>
                </a:lnTo>
                <a:lnTo>
                  <a:pt x="169" y="444"/>
                </a:lnTo>
                <a:close/>
                <a:moveTo>
                  <a:pt x="352" y="389"/>
                </a:moveTo>
                <a:lnTo>
                  <a:pt x="352" y="389"/>
                </a:lnTo>
                <a:lnTo>
                  <a:pt x="169" y="389"/>
                </a:lnTo>
                <a:lnTo>
                  <a:pt x="169" y="56"/>
                </a:lnTo>
                <a:lnTo>
                  <a:pt x="352" y="56"/>
                </a:lnTo>
                <a:cubicBezTo>
                  <a:pt x="394" y="56"/>
                  <a:pt x="427" y="70"/>
                  <a:pt x="451" y="99"/>
                </a:cubicBezTo>
                <a:cubicBezTo>
                  <a:pt x="476" y="130"/>
                  <a:pt x="489" y="171"/>
                  <a:pt x="489" y="222"/>
                </a:cubicBezTo>
                <a:cubicBezTo>
                  <a:pt x="489" y="273"/>
                  <a:pt x="476" y="315"/>
                  <a:pt x="451" y="345"/>
                </a:cubicBezTo>
                <a:cubicBezTo>
                  <a:pt x="427" y="374"/>
                  <a:pt x="394" y="389"/>
                  <a:pt x="352" y="389"/>
                </a:cubicBezTo>
                <a:close/>
              </a:path>
            </a:pathLst>
          </a:custGeom>
          <a:solidFill>
            <a:srgbClr val="595959"/>
          </a:solidFill>
          <a:ln w="0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400">
              <a:solidFill>
                <a:srgbClr val="00985F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5702845" y="4182695"/>
            <a:ext cx="1095837" cy="468000"/>
          </a:xfrm>
          <a:prstGeom prst="roundRect">
            <a:avLst/>
          </a:prstGeom>
          <a:noFill/>
          <a:ln w="22225">
            <a:solidFill>
              <a:srgbClr val="5F19AA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437756" y="4175651"/>
            <a:ext cx="1095837" cy="468000"/>
          </a:xfrm>
          <a:prstGeom prst="roundRect">
            <a:avLst/>
          </a:prstGeom>
          <a:noFill/>
          <a:ln w="22225">
            <a:solidFill>
              <a:srgbClr val="5F19AA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9172667" y="4175651"/>
            <a:ext cx="1095837" cy="468000"/>
          </a:xfrm>
          <a:prstGeom prst="roundRect">
            <a:avLst/>
          </a:prstGeom>
          <a:noFill/>
          <a:ln w="22225">
            <a:solidFill>
              <a:srgbClr val="5F19AA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60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179" y="190522"/>
            <a:ext cx="931549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Тема Office">
  <a:themeElements>
    <a:clrScheme name="Другая 9">
      <a:dk1>
        <a:sysClr val="windowText" lastClr="000000"/>
      </a:dk1>
      <a:lt1>
        <a:sysClr val="window" lastClr="FFFFFF"/>
      </a:lt1>
      <a:dk2>
        <a:srgbClr val="616365"/>
      </a:dk2>
      <a:lt2>
        <a:srgbClr val="FFFFFF"/>
      </a:lt2>
      <a:accent1>
        <a:srgbClr val="57068C"/>
      </a:accent1>
      <a:accent2>
        <a:srgbClr val="00985F"/>
      </a:accent2>
      <a:accent3>
        <a:srgbClr val="C0C2C4"/>
      </a:accent3>
      <a:accent4>
        <a:srgbClr val="00B380"/>
      </a:accent4>
      <a:accent5>
        <a:srgbClr val="7151A1"/>
      </a:accent5>
      <a:accent6>
        <a:srgbClr val="64C29B"/>
      </a:accent6>
      <a:hlink>
        <a:srgbClr val="5F19AA"/>
      </a:hlink>
      <a:folHlink>
        <a:srgbClr val="5F19AA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>
        <a:noAutofit/>
      </a:bodyPr>
      <a:lstStyle>
        <a:defPPr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107287" tIns="53643" rIns="107287" bIns="53643" rtlCol="0">
        <a:normAutofit/>
      </a:bodyPr>
      <a:lstStyle>
        <a:defPPr marL="0" indent="0">
          <a:lnSpc>
            <a:spcPct val="110000"/>
          </a:lnSpc>
          <a:buFont typeface="Arial" panose="020B0604020202020204" pitchFamily="34" charset="0"/>
          <a:buNone/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931</Words>
  <Application>Microsoft Office PowerPoint</Application>
  <PresentationFormat>Широкоэкранный</PresentationFormat>
  <Paragraphs>279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7" baseType="lpstr">
      <vt:lpstr>MS Mincho</vt:lpstr>
      <vt:lpstr>Arial</vt:lpstr>
      <vt:lpstr>Arial Narrow</vt:lpstr>
      <vt:lpstr>Calibri</vt:lpstr>
      <vt:lpstr>MetaMediumLFC</vt:lpstr>
      <vt:lpstr>MetaNormalLFC</vt:lpstr>
      <vt:lpstr>PF DinDisplay Pro Light</vt:lpstr>
      <vt:lpstr>Times New Roman</vt:lpstr>
      <vt:lpstr>Verdana</vt:lpstr>
      <vt:lpstr>3_Тема Office</vt:lpstr>
      <vt:lpstr>think-cell Slide</vt:lpstr>
      <vt:lpstr>Презентация PowerPoint</vt:lpstr>
      <vt:lpstr>Презентация PowerPoint</vt:lpstr>
      <vt:lpstr>Тарифный план «Корпоративный безлимит» </vt:lpstr>
      <vt:lpstr>МегаФон.Таргет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2017-02-01T08:40:30Z</dcterms:created>
  <dcterms:modified xsi:type="dcterms:W3CDTF">2018-04-05T06:11:28Z</dcterms:modified>
</cp:coreProperties>
</file>