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1" r:id="rId1"/>
  </p:sldMasterIdLst>
  <p:notesMasterIdLst>
    <p:notesMasterId r:id="rId14"/>
  </p:notesMasterIdLst>
  <p:sldIdLst>
    <p:sldId id="1611" r:id="rId2"/>
    <p:sldId id="1614" r:id="rId3"/>
    <p:sldId id="1615" r:id="rId4"/>
    <p:sldId id="1585" r:id="rId5"/>
    <p:sldId id="1616" r:id="rId6"/>
    <p:sldId id="1610" r:id="rId7"/>
    <p:sldId id="1602" r:id="rId8"/>
    <p:sldId id="1573" r:id="rId9"/>
    <p:sldId id="1612" r:id="rId10"/>
    <p:sldId id="1603" r:id="rId11"/>
    <p:sldId id="1607" r:id="rId12"/>
    <p:sldId id="1613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64A2"/>
    <a:srgbClr val="FF6600"/>
    <a:srgbClr val="768CA4"/>
    <a:srgbClr val="C49369"/>
    <a:srgbClr val="2C4D75"/>
    <a:srgbClr val="9BBB59"/>
    <a:srgbClr val="4BACC6"/>
    <a:srgbClr val="F8E200"/>
    <a:srgbClr val="5622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31" autoAdjust="0"/>
    <p:restoredTop sz="94660"/>
  </p:normalViewPr>
  <p:slideViewPr>
    <p:cSldViewPr snapToGrid="0">
      <p:cViewPr varScale="1">
        <p:scale>
          <a:sx n="71" d="100"/>
          <a:sy n="71" d="100"/>
        </p:scale>
        <p:origin x="-49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3E2A77-BEAF-43D0-8FA5-1A69F3F4610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D172BD-C5A9-4DA0-809F-25F2145E2E03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Бесплатная регистрация СМП</a:t>
          </a:r>
        </a:p>
      </dgm:t>
    </dgm:pt>
    <dgm:pt modelId="{8CE26E12-1FDC-4708-A4C5-590F93F987D5}" type="parTrans" cxnId="{0DC07E7E-FE4F-4321-801D-D21E80AA6A48}">
      <dgm:prSet/>
      <dgm:spPr/>
      <dgm:t>
        <a:bodyPr/>
        <a:lstStyle/>
        <a:p>
          <a:endParaRPr lang="ru-RU" sz="1200"/>
        </a:p>
      </dgm:t>
    </dgm:pt>
    <dgm:pt modelId="{07407A3D-3D4F-4655-BEB5-79383AEAE9EB}" type="sibTrans" cxnId="{0DC07E7E-FE4F-4321-801D-D21E80AA6A48}">
      <dgm:prSet/>
      <dgm:spPr/>
      <dgm:t>
        <a:bodyPr/>
        <a:lstStyle/>
        <a:p>
          <a:endParaRPr lang="ru-RU" sz="1200"/>
        </a:p>
      </dgm:t>
    </dgm:pt>
    <dgm:pt modelId="{4BF847C0-6AFF-4460-8630-D25D2FB04E61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Имущественная поддержка</a:t>
          </a:r>
        </a:p>
      </dgm:t>
    </dgm:pt>
    <dgm:pt modelId="{6DA9F3C7-8138-4BD5-B567-1C298EABE3A2}" type="parTrans" cxnId="{51CB2DBE-4663-4AA7-8E9E-0372A7291D87}">
      <dgm:prSet/>
      <dgm:spPr/>
      <dgm:t>
        <a:bodyPr/>
        <a:lstStyle/>
        <a:p>
          <a:endParaRPr lang="ru-RU" sz="1200"/>
        </a:p>
      </dgm:t>
    </dgm:pt>
    <dgm:pt modelId="{71D70D56-72EC-4154-B223-DC08B9288204}" type="sibTrans" cxnId="{51CB2DBE-4663-4AA7-8E9E-0372A7291D87}">
      <dgm:prSet/>
      <dgm:spPr/>
      <dgm:t>
        <a:bodyPr/>
        <a:lstStyle/>
        <a:p>
          <a:endParaRPr lang="ru-RU" sz="1200"/>
        </a:p>
      </dgm:t>
    </dgm:pt>
    <dgm:pt modelId="{D7BF674C-1E1F-4F9B-8400-0FAC525025F3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Налоговые каникулы (0% для упрощенной и патентной системы налогообложения) </a:t>
          </a:r>
        </a:p>
      </dgm:t>
    </dgm:pt>
    <dgm:pt modelId="{BD0DC495-39CB-4CA8-B265-62190F7E2164}" type="parTrans" cxnId="{803B1287-D10F-464E-AACB-35684E82001B}">
      <dgm:prSet/>
      <dgm:spPr/>
      <dgm:t>
        <a:bodyPr/>
        <a:lstStyle/>
        <a:p>
          <a:endParaRPr lang="ru-RU" sz="1200"/>
        </a:p>
      </dgm:t>
    </dgm:pt>
    <dgm:pt modelId="{9E75EEEE-293A-424F-A6BE-F337013624F8}" type="sibTrans" cxnId="{803B1287-D10F-464E-AACB-35684E82001B}">
      <dgm:prSet/>
      <dgm:spPr/>
      <dgm:t>
        <a:bodyPr/>
        <a:lstStyle/>
        <a:p>
          <a:endParaRPr lang="ru-RU" sz="1200"/>
        </a:p>
      </dgm:t>
    </dgm:pt>
    <dgm:pt modelId="{BF56A597-69B9-41F9-A809-AC10FA49D7E2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Гранты до </a:t>
          </a:r>
          <a:r>
            <a:rPr lang="en-US" sz="1200" dirty="0">
              <a:solidFill>
                <a:schemeClr val="tx1"/>
              </a:solidFill>
            </a:rPr>
            <a:t>3</a:t>
          </a:r>
          <a:r>
            <a:rPr lang="ru-RU" sz="1200" dirty="0">
              <a:solidFill>
                <a:schemeClr val="tx1"/>
              </a:solidFill>
            </a:rPr>
            <a:t> млн.руб.</a:t>
          </a:r>
        </a:p>
      </dgm:t>
    </dgm:pt>
    <dgm:pt modelId="{EAFC6B96-E1B5-4A22-8DBB-0383174B2199}" type="parTrans" cxnId="{57A4AC02-906D-4EB9-B6BB-193A49141F41}">
      <dgm:prSet/>
      <dgm:spPr/>
      <dgm:t>
        <a:bodyPr/>
        <a:lstStyle/>
        <a:p>
          <a:endParaRPr lang="ru-RU" sz="1200"/>
        </a:p>
      </dgm:t>
    </dgm:pt>
    <dgm:pt modelId="{5E4DC596-293B-4B23-8414-88901520162E}" type="sibTrans" cxnId="{57A4AC02-906D-4EB9-B6BB-193A49141F41}">
      <dgm:prSet/>
      <dgm:spPr/>
      <dgm:t>
        <a:bodyPr/>
        <a:lstStyle/>
        <a:p>
          <a:endParaRPr lang="ru-RU" sz="1200"/>
        </a:p>
      </dgm:t>
    </dgm:pt>
    <dgm:pt modelId="{6F7E19BE-7772-4E46-BA72-9914D717674D}" type="pres">
      <dgm:prSet presAssocID="{303E2A77-BEAF-43D0-8FA5-1A69F3F4610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37E790-79F1-4C2B-810B-78A46C0778EB}" type="pres">
      <dgm:prSet presAssocID="{8CD172BD-C5A9-4DA0-809F-25F2145E2E03}" presName="parentLin" presStyleCnt="0"/>
      <dgm:spPr/>
    </dgm:pt>
    <dgm:pt modelId="{95344762-5179-418D-9750-070B7B7F3D45}" type="pres">
      <dgm:prSet presAssocID="{8CD172BD-C5A9-4DA0-809F-25F2145E2E03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3F99223C-EE95-4B09-BEDF-CA8624BDCE33}" type="pres">
      <dgm:prSet presAssocID="{8CD172BD-C5A9-4DA0-809F-25F2145E2E03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B5CAC0-2EF1-44DF-8CA3-65E725C4306A}" type="pres">
      <dgm:prSet presAssocID="{8CD172BD-C5A9-4DA0-809F-25F2145E2E03}" presName="negativeSpace" presStyleCnt="0"/>
      <dgm:spPr/>
    </dgm:pt>
    <dgm:pt modelId="{FFC74E27-2DB9-4C38-A073-67FAC0E96FA5}" type="pres">
      <dgm:prSet presAssocID="{8CD172BD-C5A9-4DA0-809F-25F2145E2E03}" presName="childText" presStyleLbl="conFgAcc1" presStyleIdx="0" presStyleCnt="4">
        <dgm:presLayoutVars>
          <dgm:bulletEnabled val="1"/>
        </dgm:presLayoutVars>
      </dgm:prSet>
      <dgm:spPr/>
    </dgm:pt>
    <dgm:pt modelId="{609E20B8-4FBA-4F20-9A98-FD04998FE65D}" type="pres">
      <dgm:prSet presAssocID="{07407A3D-3D4F-4655-BEB5-79383AEAE9EB}" presName="spaceBetweenRectangles" presStyleCnt="0"/>
      <dgm:spPr/>
    </dgm:pt>
    <dgm:pt modelId="{C4A33B5E-E102-4D90-8FF1-493C1525866F}" type="pres">
      <dgm:prSet presAssocID="{4BF847C0-6AFF-4460-8630-D25D2FB04E61}" presName="parentLin" presStyleCnt="0"/>
      <dgm:spPr/>
    </dgm:pt>
    <dgm:pt modelId="{387845B6-1205-4055-ADA1-D5DF904113A7}" type="pres">
      <dgm:prSet presAssocID="{4BF847C0-6AFF-4460-8630-D25D2FB04E6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84CF94F-CBEF-40C9-9C3B-1CA729A7FDEF}" type="pres">
      <dgm:prSet presAssocID="{4BF847C0-6AFF-4460-8630-D25D2FB04E6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0B40F-54F1-4B03-9C54-690C967D3189}" type="pres">
      <dgm:prSet presAssocID="{4BF847C0-6AFF-4460-8630-D25D2FB04E61}" presName="negativeSpace" presStyleCnt="0"/>
      <dgm:spPr/>
    </dgm:pt>
    <dgm:pt modelId="{4EABCFAE-ABA9-4892-96DF-FE052160C064}" type="pres">
      <dgm:prSet presAssocID="{4BF847C0-6AFF-4460-8630-D25D2FB04E61}" presName="childText" presStyleLbl="conFgAcc1" presStyleIdx="1" presStyleCnt="4" custLinFactNeighborX="-301" custLinFactNeighborY="-49154">
        <dgm:presLayoutVars>
          <dgm:bulletEnabled val="1"/>
        </dgm:presLayoutVars>
      </dgm:prSet>
      <dgm:spPr/>
    </dgm:pt>
    <dgm:pt modelId="{147DD8AE-A95F-4CE5-98D3-BDFB05A0058C}" type="pres">
      <dgm:prSet presAssocID="{71D70D56-72EC-4154-B223-DC08B9288204}" presName="spaceBetweenRectangles" presStyleCnt="0"/>
      <dgm:spPr/>
    </dgm:pt>
    <dgm:pt modelId="{88DE764F-BC0B-454C-BDA1-E4A2A9330C85}" type="pres">
      <dgm:prSet presAssocID="{D7BF674C-1E1F-4F9B-8400-0FAC525025F3}" presName="parentLin" presStyleCnt="0"/>
      <dgm:spPr/>
    </dgm:pt>
    <dgm:pt modelId="{84C54106-102F-4645-B6A0-687C5D1C008D}" type="pres">
      <dgm:prSet presAssocID="{D7BF674C-1E1F-4F9B-8400-0FAC525025F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AFFE8E1-5E23-4F37-8A71-D6A8307C4AEB}" type="pres">
      <dgm:prSet presAssocID="{D7BF674C-1E1F-4F9B-8400-0FAC525025F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7B543-05F4-4424-9BF9-9B4DFF0E2486}" type="pres">
      <dgm:prSet presAssocID="{D7BF674C-1E1F-4F9B-8400-0FAC525025F3}" presName="negativeSpace" presStyleCnt="0"/>
      <dgm:spPr/>
    </dgm:pt>
    <dgm:pt modelId="{20DD6E5E-24E2-4E7C-91E0-4D2B3CAD5936}" type="pres">
      <dgm:prSet presAssocID="{D7BF674C-1E1F-4F9B-8400-0FAC525025F3}" presName="childText" presStyleLbl="conFgAcc1" presStyleIdx="2" presStyleCnt="4">
        <dgm:presLayoutVars>
          <dgm:bulletEnabled val="1"/>
        </dgm:presLayoutVars>
      </dgm:prSet>
      <dgm:spPr/>
    </dgm:pt>
    <dgm:pt modelId="{30176391-2CAE-4F2D-B9A8-A02170C1BE5F}" type="pres">
      <dgm:prSet presAssocID="{9E75EEEE-293A-424F-A6BE-F337013624F8}" presName="spaceBetweenRectangles" presStyleCnt="0"/>
      <dgm:spPr/>
    </dgm:pt>
    <dgm:pt modelId="{537A0FA4-092D-4312-A7D7-20BBECBFECD5}" type="pres">
      <dgm:prSet presAssocID="{BF56A597-69B9-41F9-A809-AC10FA49D7E2}" presName="parentLin" presStyleCnt="0"/>
      <dgm:spPr/>
    </dgm:pt>
    <dgm:pt modelId="{D79C6AD9-1051-4EA2-8322-605EA1D43162}" type="pres">
      <dgm:prSet presAssocID="{BF56A597-69B9-41F9-A809-AC10FA49D7E2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F92AC6A0-5682-4BDC-8D4F-9DB598D10394}" type="pres">
      <dgm:prSet presAssocID="{BF56A597-69B9-41F9-A809-AC10FA49D7E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2E8335-BA2F-4955-AC42-F921BF175B62}" type="pres">
      <dgm:prSet presAssocID="{BF56A597-69B9-41F9-A809-AC10FA49D7E2}" presName="negativeSpace" presStyleCnt="0"/>
      <dgm:spPr/>
    </dgm:pt>
    <dgm:pt modelId="{E30AC03B-53F6-4771-835A-D14A043A150B}" type="pres">
      <dgm:prSet presAssocID="{BF56A597-69B9-41F9-A809-AC10FA49D7E2}" presName="childText" presStyleLbl="conFgAcc1" presStyleIdx="3" presStyleCnt="4" custLinFactNeighborY="21595">
        <dgm:presLayoutVars>
          <dgm:bulletEnabled val="1"/>
        </dgm:presLayoutVars>
      </dgm:prSet>
      <dgm:spPr/>
    </dgm:pt>
  </dgm:ptLst>
  <dgm:cxnLst>
    <dgm:cxn modelId="{840D7F64-E008-4D5F-A1F3-7F8F53585864}" type="presOf" srcId="{D7BF674C-1E1F-4F9B-8400-0FAC525025F3}" destId="{7AFFE8E1-5E23-4F37-8A71-D6A8307C4AEB}" srcOrd="1" destOrd="0" presId="urn:microsoft.com/office/officeart/2005/8/layout/list1"/>
    <dgm:cxn modelId="{57A4AC02-906D-4EB9-B6BB-193A49141F41}" srcId="{303E2A77-BEAF-43D0-8FA5-1A69F3F4610E}" destId="{BF56A597-69B9-41F9-A809-AC10FA49D7E2}" srcOrd="3" destOrd="0" parTransId="{EAFC6B96-E1B5-4A22-8DBB-0383174B2199}" sibTransId="{5E4DC596-293B-4B23-8414-88901520162E}"/>
    <dgm:cxn modelId="{51CB2DBE-4663-4AA7-8E9E-0372A7291D87}" srcId="{303E2A77-BEAF-43D0-8FA5-1A69F3F4610E}" destId="{4BF847C0-6AFF-4460-8630-D25D2FB04E61}" srcOrd="1" destOrd="0" parTransId="{6DA9F3C7-8138-4BD5-B567-1C298EABE3A2}" sibTransId="{71D70D56-72EC-4154-B223-DC08B9288204}"/>
    <dgm:cxn modelId="{C950B873-7D0E-4233-A175-F1F9421A96DD}" type="presOf" srcId="{D7BF674C-1E1F-4F9B-8400-0FAC525025F3}" destId="{84C54106-102F-4645-B6A0-687C5D1C008D}" srcOrd="0" destOrd="0" presId="urn:microsoft.com/office/officeart/2005/8/layout/list1"/>
    <dgm:cxn modelId="{EB27A45C-ADD5-4236-AFF2-0ECADC0F2112}" type="presOf" srcId="{BF56A597-69B9-41F9-A809-AC10FA49D7E2}" destId="{D79C6AD9-1051-4EA2-8322-605EA1D43162}" srcOrd="0" destOrd="0" presId="urn:microsoft.com/office/officeart/2005/8/layout/list1"/>
    <dgm:cxn modelId="{ACE1F5A8-9A7B-4A03-924D-E3F16237BC18}" type="presOf" srcId="{303E2A77-BEAF-43D0-8FA5-1A69F3F4610E}" destId="{6F7E19BE-7772-4E46-BA72-9914D717674D}" srcOrd="0" destOrd="0" presId="urn:microsoft.com/office/officeart/2005/8/layout/list1"/>
    <dgm:cxn modelId="{F3609DAF-38CB-4F5D-BA57-7CB2C7ED4E5F}" type="presOf" srcId="{4BF847C0-6AFF-4460-8630-D25D2FB04E61}" destId="{387845B6-1205-4055-ADA1-D5DF904113A7}" srcOrd="0" destOrd="0" presId="urn:microsoft.com/office/officeart/2005/8/layout/list1"/>
    <dgm:cxn modelId="{0DC07E7E-FE4F-4321-801D-D21E80AA6A48}" srcId="{303E2A77-BEAF-43D0-8FA5-1A69F3F4610E}" destId="{8CD172BD-C5A9-4DA0-809F-25F2145E2E03}" srcOrd="0" destOrd="0" parTransId="{8CE26E12-1FDC-4708-A4C5-590F93F987D5}" sibTransId="{07407A3D-3D4F-4655-BEB5-79383AEAE9EB}"/>
    <dgm:cxn modelId="{FEEB72BC-F364-4703-9179-8725FC143EF4}" type="presOf" srcId="{BF56A597-69B9-41F9-A809-AC10FA49D7E2}" destId="{F92AC6A0-5682-4BDC-8D4F-9DB598D10394}" srcOrd="1" destOrd="0" presId="urn:microsoft.com/office/officeart/2005/8/layout/list1"/>
    <dgm:cxn modelId="{0386CF40-78E9-440B-B267-B1E52D8503DC}" type="presOf" srcId="{8CD172BD-C5A9-4DA0-809F-25F2145E2E03}" destId="{3F99223C-EE95-4B09-BEDF-CA8624BDCE33}" srcOrd="1" destOrd="0" presId="urn:microsoft.com/office/officeart/2005/8/layout/list1"/>
    <dgm:cxn modelId="{B16E0BD8-CAFF-4505-8004-DAE30DCD3B0D}" type="presOf" srcId="{4BF847C0-6AFF-4460-8630-D25D2FB04E61}" destId="{584CF94F-CBEF-40C9-9C3B-1CA729A7FDEF}" srcOrd="1" destOrd="0" presId="urn:microsoft.com/office/officeart/2005/8/layout/list1"/>
    <dgm:cxn modelId="{4999D458-932A-45C6-BCE6-C9BCE94E2F81}" type="presOf" srcId="{8CD172BD-C5A9-4DA0-809F-25F2145E2E03}" destId="{95344762-5179-418D-9750-070B7B7F3D45}" srcOrd="0" destOrd="0" presId="urn:microsoft.com/office/officeart/2005/8/layout/list1"/>
    <dgm:cxn modelId="{803B1287-D10F-464E-AACB-35684E82001B}" srcId="{303E2A77-BEAF-43D0-8FA5-1A69F3F4610E}" destId="{D7BF674C-1E1F-4F9B-8400-0FAC525025F3}" srcOrd="2" destOrd="0" parTransId="{BD0DC495-39CB-4CA8-B265-62190F7E2164}" sibTransId="{9E75EEEE-293A-424F-A6BE-F337013624F8}"/>
    <dgm:cxn modelId="{E32A6005-F51F-49E4-BF1B-A192C69BE422}" type="presParOf" srcId="{6F7E19BE-7772-4E46-BA72-9914D717674D}" destId="{4537E790-79F1-4C2B-810B-78A46C0778EB}" srcOrd="0" destOrd="0" presId="urn:microsoft.com/office/officeart/2005/8/layout/list1"/>
    <dgm:cxn modelId="{38A1FFE2-F9F6-4353-8ABC-7095E84AD300}" type="presParOf" srcId="{4537E790-79F1-4C2B-810B-78A46C0778EB}" destId="{95344762-5179-418D-9750-070B7B7F3D45}" srcOrd="0" destOrd="0" presId="urn:microsoft.com/office/officeart/2005/8/layout/list1"/>
    <dgm:cxn modelId="{E569F836-6B9B-441D-8515-DFA8B1A50A3D}" type="presParOf" srcId="{4537E790-79F1-4C2B-810B-78A46C0778EB}" destId="{3F99223C-EE95-4B09-BEDF-CA8624BDCE33}" srcOrd="1" destOrd="0" presId="urn:microsoft.com/office/officeart/2005/8/layout/list1"/>
    <dgm:cxn modelId="{B1650A39-4CE8-401E-A2D3-743D6405B8F8}" type="presParOf" srcId="{6F7E19BE-7772-4E46-BA72-9914D717674D}" destId="{3EB5CAC0-2EF1-44DF-8CA3-65E725C4306A}" srcOrd="1" destOrd="0" presId="urn:microsoft.com/office/officeart/2005/8/layout/list1"/>
    <dgm:cxn modelId="{41C31799-FD9F-42FD-995D-600EE3CDF990}" type="presParOf" srcId="{6F7E19BE-7772-4E46-BA72-9914D717674D}" destId="{FFC74E27-2DB9-4C38-A073-67FAC0E96FA5}" srcOrd="2" destOrd="0" presId="urn:microsoft.com/office/officeart/2005/8/layout/list1"/>
    <dgm:cxn modelId="{37FA6F98-D60E-42A8-AEF4-6F17DA324005}" type="presParOf" srcId="{6F7E19BE-7772-4E46-BA72-9914D717674D}" destId="{609E20B8-4FBA-4F20-9A98-FD04998FE65D}" srcOrd="3" destOrd="0" presId="urn:microsoft.com/office/officeart/2005/8/layout/list1"/>
    <dgm:cxn modelId="{FBD223D5-7B19-4611-807E-449196FE5807}" type="presParOf" srcId="{6F7E19BE-7772-4E46-BA72-9914D717674D}" destId="{C4A33B5E-E102-4D90-8FF1-493C1525866F}" srcOrd="4" destOrd="0" presId="urn:microsoft.com/office/officeart/2005/8/layout/list1"/>
    <dgm:cxn modelId="{5410664F-75E9-41AE-9350-DFC511925B82}" type="presParOf" srcId="{C4A33B5E-E102-4D90-8FF1-493C1525866F}" destId="{387845B6-1205-4055-ADA1-D5DF904113A7}" srcOrd="0" destOrd="0" presId="urn:microsoft.com/office/officeart/2005/8/layout/list1"/>
    <dgm:cxn modelId="{FF4B395E-E651-4569-AB62-95E9D33AEFB8}" type="presParOf" srcId="{C4A33B5E-E102-4D90-8FF1-493C1525866F}" destId="{584CF94F-CBEF-40C9-9C3B-1CA729A7FDEF}" srcOrd="1" destOrd="0" presId="urn:microsoft.com/office/officeart/2005/8/layout/list1"/>
    <dgm:cxn modelId="{E9AED62F-016B-4C57-BE42-E66B9DBC7D84}" type="presParOf" srcId="{6F7E19BE-7772-4E46-BA72-9914D717674D}" destId="{4450B40F-54F1-4B03-9C54-690C967D3189}" srcOrd="5" destOrd="0" presId="urn:microsoft.com/office/officeart/2005/8/layout/list1"/>
    <dgm:cxn modelId="{B99B39B6-CA1B-476C-8B6C-6ACBC35D2C49}" type="presParOf" srcId="{6F7E19BE-7772-4E46-BA72-9914D717674D}" destId="{4EABCFAE-ABA9-4892-96DF-FE052160C064}" srcOrd="6" destOrd="0" presId="urn:microsoft.com/office/officeart/2005/8/layout/list1"/>
    <dgm:cxn modelId="{36C7DC7C-A770-47DB-B52E-EF856E7F3671}" type="presParOf" srcId="{6F7E19BE-7772-4E46-BA72-9914D717674D}" destId="{147DD8AE-A95F-4CE5-98D3-BDFB05A0058C}" srcOrd="7" destOrd="0" presId="urn:microsoft.com/office/officeart/2005/8/layout/list1"/>
    <dgm:cxn modelId="{C9D7DF2F-E22C-4EC4-94FD-4A6C211BDEB2}" type="presParOf" srcId="{6F7E19BE-7772-4E46-BA72-9914D717674D}" destId="{88DE764F-BC0B-454C-BDA1-E4A2A9330C85}" srcOrd="8" destOrd="0" presId="urn:microsoft.com/office/officeart/2005/8/layout/list1"/>
    <dgm:cxn modelId="{D1CE3E98-A4AD-4396-855D-0B6261387FCA}" type="presParOf" srcId="{88DE764F-BC0B-454C-BDA1-E4A2A9330C85}" destId="{84C54106-102F-4645-B6A0-687C5D1C008D}" srcOrd="0" destOrd="0" presId="urn:microsoft.com/office/officeart/2005/8/layout/list1"/>
    <dgm:cxn modelId="{7B2F9682-197A-4992-B5AF-5D273E267A09}" type="presParOf" srcId="{88DE764F-BC0B-454C-BDA1-E4A2A9330C85}" destId="{7AFFE8E1-5E23-4F37-8A71-D6A8307C4AEB}" srcOrd="1" destOrd="0" presId="urn:microsoft.com/office/officeart/2005/8/layout/list1"/>
    <dgm:cxn modelId="{209744DF-DA7F-491D-BE11-380390861676}" type="presParOf" srcId="{6F7E19BE-7772-4E46-BA72-9914D717674D}" destId="{FCD7B543-05F4-4424-9BF9-9B4DFF0E2486}" srcOrd="9" destOrd="0" presId="urn:microsoft.com/office/officeart/2005/8/layout/list1"/>
    <dgm:cxn modelId="{99411628-5FED-42CA-96EC-68C2C4C04B3E}" type="presParOf" srcId="{6F7E19BE-7772-4E46-BA72-9914D717674D}" destId="{20DD6E5E-24E2-4E7C-91E0-4D2B3CAD5936}" srcOrd="10" destOrd="0" presId="urn:microsoft.com/office/officeart/2005/8/layout/list1"/>
    <dgm:cxn modelId="{CCE06FE0-7A3D-4AFA-B7CD-477AF0B00682}" type="presParOf" srcId="{6F7E19BE-7772-4E46-BA72-9914D717674D}" destId="{30176391-2CAE-4F2D-B9A8-A02170C1BE5F}" srcOrd="11" destOrd="0" presId="urn:microsoft.com/office/officeart/2005/8/layout/list1"/>
    <dgm:cxn modelId="{671E12E6-DBD9-4742-887E-4169DD918022}" type="presParOf" srcId="{6F7E19BE-7772-4E46-BA72-9914D717674D}" destId="{537A0FA4-092D-4312-A7D7-20BBECBFECD5}" srcOrd="12" destOrd="0" presId="urn:microsoft.com/office/officeart/2005/8/layout/list1"/>
    <dgm:cxn modelId="{8E2CE4AE-916E-4768-94D5-0ED59B3DF69D}" type="presParOf" srcId="{537A0FA4-092D-4312-A7D7-20BBECBFECD5}" destId="{D79C6AD9-1051-4EA2-8322-605EA1D43162}" srcOrd="0" destOrd="0" presId="urn:microsoft.com/office/officeart/2005/8/layout/list1"/>
    <dgm:cxn modelId="{FD9485D0-EC13-4500-B4F0-56F588D1C7B7}" type="presParOf" srcId="{537A0FA4-092D-4312-A7D7-20BBECBFECD5}" destId="{F92AC6A0-5682-4BDC-8D4F-9DB598D10394}" srcOrd="1" destOrd="0" presId="urn:microsoft.com/office/officeart/2005/8/layout/list1"/>
    <dgm:cxn modelId="{670055D7-340B-4EA5-B3BA-3F7CEE5DA03C}" type="presParOf" srcId="{6F7E19BE-7772-4E46-BA72-9914D717674D}" destId="{A92E8335-BA2F-4955-AC42-F921BF175B62}" srcOrd="13" destOrd="0" presId="urn:microsoft.com/office/officeart/2005/8/layout/list1"/>
    <dgm:cxn modelId="{B77DF979-FF27-4B27-8EE2-18B6BDA842B8}" type="presParOf" srcId="{6F7E19BE-7772-4E46-BA72-9914D717674D}" destId="{E30AC03B-53F6-4771-835A-D14A043A150B}" srcOrd="14" destOrd="0" presId="urn:microsoft.com/office/officeart/2005/8/layout/list1"/>
  </dgm:cxnLst>
  <dgm:bg>
    <a:solidFill>
      <a:schemeClr val="accent1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3E2A77-BEAF-43D0-8FA5-1A69F3F4610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D172BD-C5A9-4DA0-809F-25F2145E2E03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Субсидии до 3 млн.руб.</a:t>
          </a:r>
        </a:p>
      </dgm:t>
    </dgm:pt>
    <dgm:pt modelId="{8CE26E12-1FDC-4708-A4C5-590F93F987D5}" type="parTrans" cxnId="{0DC07E7E-FE4F-4321-801D-D21E80AA6A48}">
      <dgm:prSet/>
      <dgm:spPr/>
      <dgm:t>
        <a:bodyPr/>
        <a:lstStyle/>
        <a:p>
          <a:endParaRPr lang="ru-RU" sz="1200"/>
        </a:p>
      </dgm:t>
    </dgm:pt>
    <dgm:pt modelId="{07407A3D-3D4F-4655-BEB5-79383AEAE9EB}" type="sibTrans" cxnId="{0DC07E7E-FE4F-4321-801D-D21E80AA6A48}">
      <dgm:prSet/>
      <dgm:spPr/>
      <dgm:t>
        <a:bodyPr/>
        <a:lstStyle/>
        <a:p>
          <a:endParaRPr lang="ru-RU" sz="1200"/>
        </a:p>
      </dgm:t>
    </dgm:pt>
    <dgm:pt modelId="{4BF847C0-6AFF-4460-8630-D25D2FB04E61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Бесплатная регистрация товарного знака</a:t>
          </a:r>
        </a:p>
      </dgm:t>
    </dgm:pt>
    <dgm:pt modelId="{6DA9F3C7-8138-4BD5-B567-1C298EABE3A2}" type="parTrans" cxnId="{51CB2DBE-4663-4AA7-8E9E-0372A7291D87}">
      <dgm:prSet/>
      <dgm:spPr/>
      <dgm:t>
        <a:bodyPr/>
        <a:lstStyle/>
        <a:p>
          <a:endParaRPr lang="ru-RU" sz="1200"/>
        </a:p>
      </dgm:t>
    </dgm:pt>
    <dgm:pt modelId="{71D70D56-72EC-4154-B223-DC08B9288204}" type="sibTrans" cxnId="{51CB2DBE-4663-4AA7-8E9E-0372A7291D87}">
      <dgm:prSet/>
      <dgm:spPr/>
      <dgm:t>
        <a:bodyPr/>
        <a:lstStyle/>
        <a:p>
          <a:endParaRPr lang="ru-RU" sz="1200"/>
        </a:p>
      </dgm:t>
    </dgm:pt>
    <dgm:pt modelId="{D7BF674C-1E1F-4F9B-8400-0FAC525025F3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Льготный </a:t>
          </a:r>
          <a:r>
            <a:rPr lang="ru-RU" sz="1200" dirty="0" err="1">
              <a:solidFill>
                <a:schemeClr val="tx1"/>
              </a:solidFill>
            </a:rPr>
            <a:t>займ</a:t>
          </a:r>
          <a:r>
            <a:rPr lang="ru-RU" sz="1200" dirty="0">
              <a:solidFill>
                <a:schemeClr val="tx1"/>
              </a:solidFill>
            </a:rPr>
            <a:t> по ставке от 3% годовых</a:t>
          </a:r>
        </a:p>
      </dgm:t>
    </dgm:pt>
    <dgm:pt modelId="{BD0DC495-39CB-4CA8-B265-62190F7E2164}" type="parTrans" cxnId="{803B1287-D10F-464E-AACB-35684E82001B}">
      <dgm:prSet/>
      <dgm:spPr/>
      <dgm:t>
        <a:bodyPr/>
        <a:lstStyle/>
        <a:p>
          <a:endParaRPr lang="ru-RU" sz="1200"/>
        </a:p>
      </dgm:t>
    </dgm:pt>
    <dgm:pt modelId="{9E75EEEE-293A-424F-A6BE-F337013624F8}" type="sibTrans" cxnId="{803B1287-D10F-464E-AACB-35684E82001B}">
      <dgm:prSet/>
      <dgm:spPr/>
      <dgm:t>
        <a:bodyPr/>
        <a:lstStyle/>
        <a:p>
          <a:endParaRPr lang="ru-RU" sz="1200"/>
        </a:p>
      </dgm:t>
    </dgm:pt>
    <dgm:pt modelId="{BF56A597-69B9-41F9-A809-AC10FA49D7E2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dirty="0">
              <a:solidFill>
                <a:schemeClr val="tx1"/>
              </a:solidFill>
            </a:rPr>
            <a:t>Услуги </a:t>
          </a:r>
          <a:r>
            <a:rPr lang="ru-RU" sz="1200" dirty="0" err="1">
              <a:solidFill>
                <a:schemeClr val="tx1"/>
              </a:solidFill>
            </a:rPr>
            <a:t>коворкинг</a:t>
          </a:r>
          <a:r>
            <a:rPr lang="ru-RU" sz="1200" dirty="0">
              <a:solidFill>
                <a:schemeClr val="tx1"/>
              </a:solidFill>
            </a:rPr>
            <a:t>-центров и бизнес-инкубаторов</a:t>
          </a:r>
        </a:p>
      </dgm:t>
    </dgm:pt>
    <dgm:pt modelId="{EAFC6B96-E1B5-4A22-8DBB-0383174B2199}" type="parTrans" cxnId="{57A4AC02-906D-4EB9-B6BB-193A49141F41}">
      <dgm:prSet/>
      <dgm:spPr/>
      <dgm:t>
        <a:bodyPr/>
        <a:lstStyle/>
        <a:p>
          <a:endParaRPr lang="ru-RU" sz="1200"/>
        </a:p>
      </dgm:t>
    </dgm:pt>
    <dgm:pt modelId="{5E4DC596-293B-4B23-8414-88901520162E}" type="sibTrans" cxnId="{57A4AC02-906D-4EB9-B6BB-193A49141F41}">
      <dgm:prSet/>
      <dgm:spPr/>
      <dgm:t>
        <a:bodyPr/>
        <a:lstStyle/>
        <a:p>
          <a:endParaRPr lang="ru-RU" sz="1200"/>
        </a:p>
      </dgm:t>
    </dgm:pt>
    <dgm:pt modelId="{6F7E19BE-7772-4E46-BA72-9914D717674D}" type="pres">
      <dgm:prSet presAssocID="{303E2A77-BEAF-43D0-8FA5-1A69F3F4610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37E790-79F1-4C2B-810B-78A46C0778EB}" type="pres">
      <dgm:prSet presAssocID="{8CD172BD-C5A9-4DA0-809F-25F2145E2E03}" presName="parentLin" presStyleCnt="0"/>
      <dgm:spPr/>
    </dgm:pt>
    <dgm:pt modelId="{95344762-5179-418D-9750-070B7B7F3D45}" type="pres">
      <dgm:prSet presAssocID="{8CD172BD-C5A9-4DA0-809F-25F2145E2E03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3F99223C-EE95-4B09-BEDF-CA8624BDCE33}" type="pres">
      <dgm:prSet presAssocID="{8CD172BD-C5A9-4DA0-809F-25F2145E2E03}" presName="parentText" presStyleLbl="node1" presStyleIdx="0" presStyleCnt="4" custScaleX="1186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B5CAC0-2EF1-44DF-8CA3-65E725C4306A}" type="pres">
      <dgm:prSet presAssocID="{8CD172BD-C5A9-4DA0-809F-25F2145E2E03}" presName="negativeSpace" presStyleCnt="0"/>
      <dgm:spPr/>
    </dgm:pt>
    <dgm:pt modelId="{FFC74E27-2DB9-4C38-A073-67FAC0E96FA5}" type="pres">
      <dgm:prSet presAssocID="{8CD172BD-C5A9-4DA0-809F-25F2145E2E03}" presName="childText" presStyleLbl="conFgAcc1" presStyleIdx="0" presStyleCnt="4">
        <dgm:presLayoutVars>
          <dgm:bulletEnabled val="1"/>
        </dgm:presLayoutVars>
      </dgm:prSet>
      <dgm:spPr/>
    </dgm:pt>
    <dgm:pt modelId="{609E20B8-4FBA-4F20-9A98-FD04998FE65D}" type="pres">
      <dgm:prSet presAssocID="{07407A3D-3D4F-4655-BEB5-79383AEAE9EB}" presName="spaceBetweenRectangles" presStyleCnt="0"/>
      <dgm:spPr/>
    </dgm:pt>
    <dgm:pt modelId="{C4A33B5E-E102-4D90-8FF1-493C1525866F}" type="pres">
      <dgm:prSet presAssocID="{4BF847C0-6AFF-4460-8630-D25D2FB04E61}" presName="parentLin" presStyleCnt="0"/>
      <dgm:spPr/>
    </dgm:pt>
    <dgm:pt modelId="{387845B6-1205-4055-ADA1-D5DF904113A7}" type="pres">
      <dgm:prSet presAssocID="{4BF847C0-6AFF-4460-8630-D25D2FB04E6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584CF94F-CBEF-40C9-9C3B-1CA729A7FDEF}" type="pres">
      <dgm:prSet presAssocID="{4BF847C0-6AFF-4460-8630-D25D2FB04E61}" presName="parentText" presStyleLbl="node1" presStyleIdx="1" presStyleCnt="4" custScaleX="1171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50B40F-54F1-4B03-9C54-690C967D3189}" type="pres">
      <dgm:prSet presAssocID="{4BF847C0-6AFF-4460-8630-D25D2FB04E61}" presName="negativeSpace" presStyleCnt="0"/>
      <dgm:spPr/>
    </dgm:pt>
    <dgm:pt modelId="{4EABCFAE-ABA9-4892-96DF-FE052160C064}" type="pres">
      <dgm:prSet presAssocID="{4BF847C0-6AFF-4460-8630-D25D2FB04E61}" presName="childText" presStyleLbl="conFgAcc1" presStyleIdx="1" presStyleCnt="4">
        <dgm:presLayoutVars>
          <dgm:bulletEnabled val="1"/>
        </dgm:presLayoutVars>
      </dgm:prSet>
      <dgm:spPr/>
    </dgm:pt>
    <dgm:pt modelId="{147DD8AE-A95F-4CE5-98D3-BDFB05A0058C}" type="pres">
      <dgm:prSet presAssocID="{71D70D56-72EC-4154-B223-DC08B9288204}" presName="spaceBetweenRectangles" presStyleCnt="0"/>
      <dgm:spPr/>
    </dgm:pt>
    <dgm:pt modelId="{88DE764F-BC0B-454C-BDA1-E4A2A9330C85}" type="pres">
      <dgm:prSet presAssocID="{D7BF674C-1E1F-4F9B-8400-0FAC525025F3}" presName="parentLin" presStyleCnt="0"/>
      <dgm:spPr/>
    </dgm:pt>
    <dgm:pt modelId="{84C54106-102F-4645-B6A0-687C5D1C008D}" type="pres">
      <dgm:prSet presAssocID="{D7BF674C-1E1F-4F9B-8400-0FAC525025F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AFFE8E1-5E23-4F37-8A71-D6A8307C4AEB}" type="pres">
      <dgm:prSet presAssocID="{D7BF674C-1E1F-4F9B-8400-0FAC525025F3}" presName="parentText" presStyleLbl="node1" presStyleIdx="2" presStyleCnt="4" custScaleX="1148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7B543-05F4-4424-9BF9-9B4DFF0E2486}" type="pres">
      <dgm:prSet presAssocID="{D7BF674C-1E1F-4F9B-8400-0FAC525025F3}" presName="negativeSpace" presStyleCnt="0"/>
      <dgm:spPr/>
    </dgm:pt>
    <dgm:pt modelId="{20DD6E5E-24E2-4E7C-91E0-4D2B3CAD5936}" type="pres">
      <dgm:prSet presAssocID="{D7BF674C-1E1F-4F9B-8400-0FAC525025F3}" presName="childText" presStyleLbl="conFgAcc1" presStyleIdx="2" presStyleCnt="4">
        <dgm:presLayoutVars>
          <dgm:bulletEnabled val="1"/>
        </dgm:presLayoutVars>
      </dgm:prSet>
      <dgm:spPr/>
    </dgm:pt>
    <dgm:pt modelId="{30176391-2CAE-4F2D-B9A8-A02170C1BE5F}" type="pres">
      <dgm:prSet presAssocID="{9E75EEEE-293A-424F-A6BE-F337013624F8}" presName="spaceBetweenRectangles" presStyleCnt="0"/>
      <dgm:spPr/>
    </dgm:pt>
    <dgm:pt modelId="{537A0FA4-092D-4312-A7D7-20BBECBFECD5}" type="pres">
      <dgm:prSet presAssocID="{BF56A597-69B9-41F9-A809-AC10FA49D7E2}" presName="parentLin" presStyleCnt="0"/>
      <dgm:spPr/>
    </dgm:pt>
    <dgm:pt modelId="{D79C6AD9-1051-4EA2-8322-605EA1D43162}" type="pres">
      <dgm:prSet presAssocID="{BF56A597-69B9-41F9-A809-AC10FA49D7E2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F92AC6A0-5682-4BDC-8D4F-9DB598D10394}" type="pres">
      <dgm:prSet presAssocID="{BF56A597-69B9-41F9-A809-AC10FA49D7E2}" presName="parentText" presStyleLbl="node1" presStyleIdx="3" presStyleCnt="4" custScaleX="116931" custScaleY="1015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2E8335-BA2F-4955-AC42-F921BF175B62}" type="pres">
      <dgm:prSet presAssocID="{BF56A597-69B9-41F9-A809-AC10FA49D7E2}" presName="negativeSpace" presStyleCnt="0"/>
      <dgm:spPr/>
    </dgm:pt>
    <dgm:pt modelId="{E30AC03B-53F6-4771-835A-D14A043A150B}" type="pres">
      <dgm:prSet presAssocID="{BF56A597-69B9-41F9-A809-AC10FA49D7E2}" presName="childText" presStyleLbl="conFgAcc1" presStyleIdx="3" presStyleCnt="4" custLinFactNeighborY="21595">
        <dgm:presLayoutVars>
          <dgm:bulletEnabled val="1"/>
        </dgm:presLayoutVars>
      </dgm:prSet>
      <dgm:spPr/>
    </dgm:pt>
  </dgm:ptLst>
  <dgm:cxnLst>
    <dgm:cxn modelId="{C652B621-CE16-4C5E-A651-0CB9D4138A24}" type="presOf" srcId="{8CD172BD-C5A9-4DA0-809F-25F2145E2E03}" destId="{3F99223C-EE95-4B09-BEDF-CA8624BDCE33}" srcOrd="1" destOrd="0" presId="urn:microsoft.com/office/officeart/2005/8/layout/list1"/>
    <dgm:cxn modelId="{697C2524-554D-4975-BF93-930EB852E4DB}" type="presOf" srcId="{8CD172BD-C5A9-4DA0-809F-25F2145E2E03}" destId="{95344762-5179-418D-9750-070B7B7F3D45}" srcOrd="0" destOrd="0" presId="urn:microsoft.com/office/officeart/2005/8/layout/list1"/>
    <dgm:cxn modelId="{57A4AC02-906D-4EB9-B6BB-193A49141F41}" srcId="{303E2A77-BEAF-43D0-8FA5-1A69F3F4610E}" destId="{BF56A597-69B9-41F9-A809-AC10FA49D7E2}" srcOrd="3" destOrd="0" parTransId="{EAFC6B96-E1B5-4A22-8DBB-0383174B2199}" sibTransId="{5E4DC596-293B-4B23-8414-88901520162E}"/>
    <dgm:cxn modelId="{A70A3D5A-BD36-42A9-80AD-A26562718349}" type="presOf" srcId="{D7BF674C-1E1F-4F9B-8400-0FAC525025F3}" destId="{7AFFE8E1-5E23-4F37-8A71-D6A8307C4AEB}" srcOrd="1" destOrd="0" presId="urn:microsoft.com/office/officeart/2005/8/layout/list1"/>
    <dgm:cxn modelId="{51CB2DBE-4663-4AA7-8E9E-0372A7291D87}" srcId="{303E2A77-BEAF-43D0-8FA5-1A69F3F4610E}" destId="{4BF847C0-6AFF-4460-8630-D25D2FB04E61}" srcOrd="1" destOrd="0" parTransId="{6DA9F3C7-8138-4BD5-B567-1C298EABE3A2}" sibTransId="{71D70D56-72EC-4154-B223-DC08B9288204}"/>
    <dgm:cxn modelId="{947DD4AB-3D04-4940-AE40-A5434204E42F}" type="presOf" srcId="{4BF847C0-6AFF-4460-8630-D25D2FB04E61}" destId="{387845B6-1205-4055-ADA1-D5DF904113A7}" srcOrd="0" destOrd="0" presId="urn:microsoft.com/office/officeart/2005/8/layout/list1"/>
    <dgm:cxn modelId="{3DD6A7EC-77FD-4322-BC86-BE175C6A9B3A}" type="presOf" srcId="{4BF847C0-6AFF-4460-8630-D25D2FB04E61}" destId="{584CF94F-CBEF-40C9-9C3B-1CA729A7FDEF}" srcOrd="1" destOrd="0" presId="urn:microsoft.com/office/officeart/2005/8/layout/list1"/>
    <dgm:cxn modelId="{558C34ED-6EB6-45BC-AD57-D98EBD955815}" type="presOf" srcId="{303E2A77-BEAF-43D0-8FA5-1A69F3F4610E}" destId="{6F7E19BE-7772-4E46-BA72-9914D717674D}" srcOrd="0" destOrd="0" presId="urn:microsoft.com/office/officeart/2005/8/layout/list1"/>
    <dgm:cxn modelId="{FEF6FDEE-A5E0-49FE-844D-EE487CCD4987}" type="presOf" srcId="{BF56A597-69B9-41F9-A809-AC10FA49D7E2}" destId="{F92AC6A0-5682-4BDC-8D4F-9DB598D10394}" srcOrd="1" destOrd="0" presId="urn:microsoft.com/office/officeart/2005/8/layout/list1"/>
    <dgm:cxn modelId="{0DC07E7E-FE4F-4321-801D-D21E80AA6A48}" srcId="{303E2A77-BEAF-43D0-8FA5-1A69F3F4610E}" destId="{8CD172BD-C5A9-4DA0-809F-25F2145E2E03}" srcOrd="0" destOrd="0" parTransId="{8CE26E12-1FDC-4708-A4C5-590F93F987D5}" sibTransId="{07407A3D-3D4F-4655-BEB5-79383AEAE9EB}"/>
    <dgm:cxn modelId="{4D2239BF-DFB1-4E91-B942-5FBB7EF87055}" type="presOf" srcId="{BF56A597-69B9-41F9-A809-AC10FA49D7E2}" destId="{D79C6AD9-1051-4EA2-8322-605EA1D43162}" srcOrd="0" destOrd="0" presId="urn:microsoft.com/office/officeart/2005/8/layout/list1"/>
    <dgm:cxn modelId="{E8295258-A557-42D8-8524-2DFED528BD05}" type="presOf" srcId="{D7BF674C-1E1F-4F9B-8400-0FAC525025F3}" destId="{84C54106-102F-4645-B6A0-687C5D1C008D}" srcOrd="0" destOrd="0" presId="urn:microsoft.com/office/officeart/2005/8/layout/list1"/>
    <dgm:cxn modelId="{803B1287-D10F-464E-AACB-35684E82001B}" srcId="{303E2A77-BEAF-43D0-8FA5-1A69F3F4610E}" destId="{D7BF674C-1E1F-4F9B-8400-0FAC525025F3}" srcOrd="2" destOrd="0" parTransId="{BD0DC495-39CB-4CA8-B265-62190F7E2164}" sibTransId="{9E75EEEE-293A-424F-A6BE-F337013624F8}"/>
    <dgm:cxn modelId="{222612F9-E3F3-4DA1-96EA-B34EBDC8A66C}" type="presParOf" srcId="{6F7E19BE-7772-4E46-BA72-9914D717674D}" destId="{4537E790-79F1-4C2B-810B-78A46C0778EB}" srcOrd="0" destOrd="0" presId="urn:microsoft.com/office/officeart/2005/8/layout/list1"/>
    <dgm:cxn modelId="{98E51379-7378-42BC-8B2F-F84F347D5800}" type="presParOf" srcId="{4537E790-79F1-4C2B-810B-78A46C0778EB}" destId="{95344762-5179-418D-9750-070B7B7F3D45}" srcOrd="0" destOrd="0" presId="urn:microsoft.com/office/officeart/2005/8/layout/list1"/>
    <dgm:cxn modelId="{7999EB25-DB33-4B41-BE23-D2D96B85120C}" type="presParOf" srcId="{4537E790-79F1-4C2B-810B-78A46C0778EB}" destId="{3F99223C-EE95-4B09-BEDF-CA8624BDCE33}" srcOrd="1" destOrd="0" presId="urn:microsoft.com/office/officeart/2005/8/layout/list1"/>
    <dgm:cxn modelId="{3B493866-AB96-46F5-A17A-E455628D54C7}" type="presParOf" srcId="{6F7E19BE-7772-4E46-BA72-9914D717674D}" destId="{3EB5CAC0-2EF1-44DF-8CA3-65E725C4306A}" srcOrd="1" destOrd="0" presId="urn:microsoft.com/office/officeart/2005/8/layout/list1"/>
    <dgm:cxn modelId="{281D288D-4519-4D68-8117-AA8E000810BC}" type="presParOf" srcId="{6F7E19BE-7772-4E46-BA72-9914D717674D}" destId="{FFC74E27-2DB9-4C38-A073-67FAC0E96FA5}" srcOrd="2" destOrd="0" presId="urn:microsoft.com/office/officeart/2005/8/layout/list1"/>
    <dgm:cxn modelId="{1BD145E3-3541-4311-B9DC-5B03C1638154}" type="presParOf" srcId="{6F7E19BE-7772-4E46-BA72-9914D717674D}" destId="{609E20B8-4FBA-4F20-9A98-FD04998FE65D}" srcOrd="3" destOrd="0" presId="urn:microsoft.com/office/officeart/2005/8/layout/list1"/>
    <dgm:cxn modelId="{1BAF9AF5-9A53-467F-8954-7F545BD46412}" type="presParOf" srcId="{6F7E19BE-7772-4E46-BA72-9914D717674D}" destId="{C4A33B5E-E102-4D90-8FF1-493C1525866F}" srcOrd="4" destOrd="0" presId="urn:microsoft.com/office/officeart/2005/8/layout/list1"/>
    <dgm:cxn modelId="{AD38D785-A741-4B2B-8444-00B395D4C589}" type="presParOf" srcId="{C4A33B5E-E102-4D90-8FF1-493C1525866F}" destId="{387845B6-1205-4055-ADA1-D5DF904113A7}" srcOrd="0" destOrd="0" presId="urn:microsoft.com/office/officeart/2005/8/layout/list1"/>
    <dgm:cxn modelId="{6CA7AADB-D106-4FA8-AF3D-8920897D91BB}" type="presParOf" srcId="{C4A33B5E-E102-4D90-8FF1-493C1525866F}" destId="{584CF94F-CBEF-40C9-9C3B-1CA729A7FDEF}" srcOrd="1" destOrd="0" presId="urn:microsoft.com/office/officeart/2005/8/layout/list1"/>
    <dgm:cxn modelId="{AE252EDA-04B1-4473-89FF-E68838D7F730}" type="presParOf" srcId="{6F7E19BE-7772-4E46-BA72-9914D717674D}" destId="{4450B40F-54F1-4B03-9C54-690C967D3189}" srcOrd="5" destOrd="0" presId="urn:microsoft.com/office/officeart/2005/8/layout/list1"/>
    <dgm:cxn modelId="{0294AA21-A9B3-49DA-8444-E90C5A4794FE}" type="presParOf" srcId="{6F7E19BE-7772-4E46-BA72-9914D717674D}" destId="{4EABCFAE-ABA9-4892-96DF-FE052160C064}" srcOrd="6" destOrd="0" presId="urn:microsoft.com/office/officeart/2005/8/layout/list1"/>
    <dgm:cxn modelId="{FF84D603-5B03-4CAE-85F6-DAF8C0010E5A}" type="presParOf" srcId="{6F7E19BE-7772-4E46-BA72-9914D717674D}" destId="{147DD8AE-A95F-4CE5-98D3-BDFB05A0058C}" srcOrd="7" destOrd="0" presId="urn:microsoft.com/office/officeart/2005/8/layout/list1"/>
    <dgm:cxn modelId="{ED9AAFE0-BA14-4B2B-BEFC-3D278E0AFA55}" type="presParOf" srcId="{6F7E19BE-7772-4E46-BA72-9914D717674D}" destId="{88DE764F-BC0B-454C-BDA1-E4A2A9330C85}" srcOrd="8" destOrd="0" presId="urn:microsoft.com/office/officeart/2005/8/layout/list1"/>
    <dgm:cxn modelId="{532A0F26-D76A-4704-9957-E641BECF3664}" type="presParOf" srcId="{88DE764F-BC0B-454C-BDA1-E4A2A9330C85}" destId="{84C54106-102F-4645-B6A0-687C5D1C008D}" srcOrd="0" destOrd="0" presId="urn:microsoft.com/office/officeart/2005/8/layout/list1"/>
    <dgm:cxn modelId="{6DE51A83-A470-4BC1-B864-9A66B065FFBD}" type="presParOf" srcId="{88DE764F-BC0B-454C-BDA1-E4A2A9330C85}" destId="{7AFFE8E1-5E23-4F37-8A71-D6A8307C4AEB}" srcOrd="1" destOrd="0" presId="urn:microsoft.com/office/officeart/2005/8/layout/list1"/>
    <dgm:cxn modelId="{1D3CDEB6-0E90-4E74-8FE3-307D654EA9E1}" type="presParOf" srcId="{6F7E19BE-7772-4E46-BA72-9914D717674D}" destId="{FCD7B543-05F4-4424-9BF9-9B4DFF0E2486}" srcOrd="9" destOrd="0" presId="urn:microsoft.com/office/officeart/2005/8/layout/list1"/>
    <dgm:cxn modelId="{B966572F-701E-4CB7-A431-5EBD65AFF52E}" type="presParOf" srcId="{6F7E19BE-7772-4E46-BA72-9914D717674D}" destId="{20DD6E5E-24E2-4E7C-91E0-4D2B3CAD5936}" srcOrd="10" destOrd="0" presId="urn:microsoft.com/office/officeart/2005/8/layout/list1"/>
    <dgm:cxn modelId="{978C05D9-1F2F-476B-BD54-A7BB21A9DD3E}" type="presParOf" srcId="{6F7E19BE-7772-4E46-BA72-9914D717674D}" destId="{30176391-2CAE-4F2D-B9A8-A02170C1BE5F}" srcOrd="11" destOrd="0" presId="urn:microsoft.com/office/officeart/2005/8/layout/list1"/>
    <dgm:cxn modelId="{72F3EBD5-132A-411A-BB76-8DA6CF97EE0B}" type="presParOf" srcId="{6F7E19BE-7772-4E46-BA72-9914D717674D}" destId="{537A0FA4-092D-4312-A7D7-20BBECBFECD5}" srcOrd="12" destOrd="0" presId="urn:microsoft.com/office/officeart/2005/8/layout/list1"/>
    <dgm:cxn modelId="{69D23E98-6D4C-4540-BC93-6703256273B9}" type="presParOf" srcId="{537A0FA4-092D-4312-A7D7-20BBECBFECD5}" destId="{D79C6AD9-1051-4EA2-8322-605EA1D43162}" srcOrd="0" destOrd="0" presId="urn:microsoft.com/office/officeart/2005/8/layout/list1"/>
    <dgm:cxn modelId="{656A913F-4D7C-45DD-BF6B-BB77D7E74111}" type="presParOf" srcId="{537A0FA4-092D-4312-A7D7-20BBECBFECD5}" destId="{F92AC6A0-5682-4BDC-8D4F-9DB598D10394}" srcOrd="1" destOrd="0" presId="urn:microsoft.com/office/officeart/2005/8/layout/list1"/>
    <dgm:cxn modelId="{C0BA2382-6F5D-4B4D-AFEE-6FC787266473}" type="presParOf" srcId="{6F7E19BE-7772-4E46-BA72-9914D717674D}" destId="{A92E8335-BA2F-4955-AC42-F921BF175B62}" srcOrd="13" destOrd="0" presId="urn:microsoft.com/office/officeart/2005/8/layout/list1"/>
    <dgm:cxn modelId="{29C44450-55C7-40EC-92DD-5FDCF2E953D6}" type="presParOf" srcId="{6F7E19BE-7772-4E46-BA72-9914D717674D}" destId="{E30AC03B-53F6-4771-835A-D14A043A150B}" srcOrd="14" destOrd="0" presId="urn:microsoft.com/office/officeart/2005/8/layout/list1"/>
  </dgm:cxnLst>
  <dgm:bg>
    <a:solidFill>
      <a:schemeClr val="accent1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C74E27-2DB9-4C38-A073-67FAC0E96FA5}">
      <dsp:nvSpPr>
        <dsp:cNvPr id="0" name=""/>
        <dsp:cNvSpPr/>
      </dsp:nvSpPr>
      <dsp:spPr>
        <a:xfrm>
          <a:off x="0" y="186238"/>
          <a:ext cx="5237019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99223C-EE95-4B09-BEDF-CA8624BDCE33}">
      <dsp:nvSpPr>
        <dsp:cNvPr id="0" name=""/>
        <dsp:cNvSpPr/>
      </dsp:nvSpPr>
      <dsp:spPr>
        <a:xfrm>
          <a:off x="261851" y="23878"/>
          <a:ext cx="3665914" cy="32472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563" tIns="0" rIns="138563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Бесплатная регистрация СМП</a:t>
          </a:r>
        </a:p>
      </dsp:txBody>
      <dsp:txXfrm>
        <a:off x="277703" y="39730"/>
        <a:ext cx="3634210" cy="293016"/>
      </dsp:txXfrm>
    </dsp:sp>
    <dsp:sp modelId="{4EABCFAE-ABA9-4892-96DF-FE052160C064}">
      <dsp:nvSpPr>
        <dsp:cNvPr id="0" name=""/>
        <dsp:cNvSpPr/>
      </dsp:nvSpPr>
      <dsp:spPr>
        <a:xfrm>
          <a:off x="0" y="656001"/>
          <a:ext cx="5237019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CF94F-CBEF-40C9-9C3B-1CA729A7FDEF}">
      <dsp:nvSpPr>
        <dsp:cNvPr id="0" name=""/>
        <dsp:cNvSpPr/>
      </dsp:nvSpPr>
      <dsp:spPr>
        <a:xfrm>
          <a:off x="261851" y="522838"/>
          <a:ext cx="3665914" cy="32472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563" tIns="0" rIns="138563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Имущественная поддержка</a:t>
          </a:r>
        </a:p>
      </dsp:txBody>
      <dsp:txXfrm>
        <a:off x="277703" y="538690"/>
        <a:ext cx="3634210" cy="293016"/>
      </dsp:txXfrm>
    </dsp:sp>
    <dsp:sp modelId="{20DD6E5E-24E2-4E7C-91E0-4D2B3CAD5936}">
      <dsp:nvSpPr>
        <dsp:cNvPr id="0" name=""/>
        <dsp:cNvSpPr/>
      </dsp:nvSpPr>
      <dsp:spPr>
        <a:xfrm>
          <a:off x="0" y="1184158"/>
          <a:ext cx="5237019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FFE8E1-5E23-4F37-8A71-D6A8307C4AEB}">
      <dsp:nvSpPr>
        <dsp:cNvPr id="0" name=""/>
        <dsp:cNvSpPr/>
      </dsp:nvSpPr>
      <dsp:spPr>
        <a:xfrm>
          <a:off x="261851" y="1021798"/>
          <a:ext cx="3665914" cy="32472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563" tIns="0" rIns="138563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Налоговые каникулы (0% для упрощенной и патентной системы налогообложения) </a:t>
          </a:r>
        </a:p>
      </dsp:txBody>
      <dsp:txXfrm>
        <a:off x="277703" y="1037650"/>
        <a:ext cx="3634210" cy="293016"/>
      </dsp:txXfrm>
    </dsp:sp>
    <dsp:sp modelId="{E30AC03B-53F6-4771-835A-D14A043A150B}">
      <dsp:nvSpPr>
        <dsp:cNvPr id="0" name=""/>
        <dsp:cNvSpPr/>
      </dsp:nvSpPr>
      <dsp:spPr>
        <a:xfrm>
          <a:off x="0" y="1706997"/>
          <a:ext cx="5237019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AC6A0-5682-4BDC-8D4F-9DB598D10394}">
      <dsp:nvSpPr>
        <dsp:cNvPr id="0" name=""/>
        <dsp:cNvSpPr/>
      </dsp:nvSpPr>
      <dsp:spPr>
        <a:xfrm>
          <a:off x="261851" y="1520758"/>
          <a:ext cx="3665914" cy="32472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563" tIns="0" rIns="138563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Гранты до </a:t>
          </a:r>
          <a:r>
            <a:rPr lang="en-US" sz="1200" kern="1200" dirty="0">
              <a:solidFill>
                <a:schemeClr val="tx1"/>
              </a:solidFill>
            </a:rPr>
            <a:t>3</a:t>
          </a:r>
          <a:r>
            <a:rPr lang="ru-RU" sz="1200" kern="1200" dirty="0">
              <a:solidFill>
                <a:schemeClr val="tx1"/>
              </a:solidFill>
            </a:rPr>
            <a:t> млн.руб.</a:t>
          </a:r>
        </a:p>
      </dsp:txBody>
      <dsp:txXfrm>
        <a:off x="277703" y="1536610"/>
        <a:ext cx="3634210" cy="293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C74E27-2DB9-4C38-A073-67FAC0E96FA5}">
      <dsp:nvSpPr>
        <dsp:cNvPr id="0" name=""/>
        <dsp:cNvSpPr/>
      </dsp:nvSpPr>
      <dsp:spPr>
        <a:xfrm>
          <a:off x="0" y="177341"/>
          <a:ext cx="480244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99223C-EE95-4B09-BEDF-CA8624BDCE33}">
      <dsp:nvSpPr>
        <dsp:cNvPr id="0" name=""/>
        <dsp:cNvSpPr/>
      </dsp:nvSpPr>
      <dsp:spPr>
        <a:xfrm>
          <a:off x="240122" y="14981"/>
          <a:ext cx="3987120" cy="32472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65" tIns="0" rIns="12706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Субсидии до 3 млн.руб.</a:t>
          </a:r>
        </a:p>
      </dsp:txBody>
      <dsp:txXfrm>
        <a:off x="255974" y="30833"/>
        <a:ext cx="3955416" cy="293016"/>
      </dsp:txXfrm>
    </dsp:sp>
    <dsp:sp modelId="{4EABCFAE-ABA9-4892-96DF-FE052160C064}">
      <dsp:nvSpPr>
        <dsp:cNvPr id="0" name=""/>
        <dsp:cNvSpPr/>
      </dsp:nvSpPr>
      <dsp:spPr>
        <a:xfrm>
          <a:off x="0" y="676301"/>
          <a:ext cx="480244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4CF94F-CBEF-40C9-9C3B-1CA729A7FDEF}">
      <dsp:nvSpPr>
        <dsp:cNvPr id="0" name=""/>
        <dsp:cNvSpPr/>
      </dsp:nvSpPr>
      <dsp:spPr>
        <a:xfrm>
          <a:off x="240122" y="513941"/>
          <a:ext cx="3938645" cy="32472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65" tIns="0" rIns="12706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Бесплатная регистрация товарного знака</a:t>
          </a:r>
        </a:p>
      </dsp:txBody>
      <dsp:txXfrm>
        <a:off x="255974" y="529793"/>
        <a:ext cx="3906941" cy="293016"/>
      </dsp:txXfrm>
    </dsp:sp>
    <dsp:sp modelId="{20DD6E5E-24E2-4E7C-91E0-4D2B3CAD5936}">
      <dsp:nvSpPr>
        <dsp:cNvPr id="0" name=""/>
        <dsp:cNvSpPr/>
      </dsp:nvSpPr>
      <dsp:spPr>
        <a:xfrm>
          <a:off x="0" y="1175261"/>
          <a:ext cx="480244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FFE8E1-5E23-4F37-8A71-D6A8307C4AEB}">
      <dsp:nvSpPr>
        <dsp:cNvPr id="0" name=""/>
        <dsp:cNvSpPr/>
      </dsp:nvSpPr>
      <dsp:spPr>
        <a:xfrm>
          <a:off x="240122" y="1012901"/>
          <a:ext cx="3859241" cy="32472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65" tIns="0" rIns="12706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Льготный </a:t>
          </a:r>
          <a:r>
            <a:rPr lang="ru-RU" sz="1200" kern="1200" dirty="0" err="1">
              <a:solidFill>
                <a:schemeClr val="tx1"/>
              </a:solidFill>
            </a:rPr>
            <a:t>займ</a:t>
          </a:r>
          <a:r>
            <a:rPr lang="ru-RU" sz="1200" kern="1200" dirty="0">
              <a:solidFill>
                <a:schemeClr val="tx1"/>
              </a:solidFill>
            </a:rPr>
            <a:t> по ставке от 3% годовых</a:t>
          </a:r>
        </a:p>
      </dsp:txBody>
      <dsp:txXfrm>
        <a:off x="255974" y="1028753"/>
        <a:ext cx="3827537" cy="293016"/>
      </dsp:txXfrm>
    </dsp:sp>
    <dsp:sp modelId="{E30AC03B-53F6-4771-835A-D14A043A150B}">
      <dsp:nvSpPr>
        <dsp:cNvPr id="0" name=""/>
        <dsp:cNvSpPr/>
      </dsp:nvSpPr>
      <dsp:spPr>
        <a:xfrm>
          <a:off x="0" y="1694104"/>
          <a:ext cx="4802441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AC6A0-5682-4BDC-8D4F-9DB598D10394}">
      <dsp:nvSpPr>
        <dsp:cNvPr id="0" name=""/>
        <dsp:cNvSpPr/>
      </dsp:nvSpPr>
      <dsp:spPr>
        <a:xfrm>
          <a:off x="240122" y="1511861"/>
          <a:ext cx="3930879" cy="32962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65" tIns="0" rIns="127065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1"/>
              </a:solidFill>
            </a:rPr>
            <a:t>Услуги </a:t>
          </a:r>
          <a:r>
            <a:rPr lang="ru-RU" sz="1200" kern="1200" dirty="0" err="1">
              <a:solidFill>
                <a:schemeClr val="tx1"/>
              </a:solidFill>
            </a:rPr>
            <a:t>коворкинг</a:t>
          </a:r>
          <a:r>
            <a:rPr lang="ru-RU" sz="1200" kern="1200" dirty="0">
              <a:solidFill>
                <a:schemeClr val="tx1"/>
              </a:solidFill>
            </a:rPr>
            <a:t>-центров и бизнес-инкубаторов</a:t>
          </a:r>
        </a:p>
      </dsp:txBody>
      <dsp:txXfrm>
        <a:off x="256213" y="1527952"/>
        <a:ext cx="3898697" cy="297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F4CC8-23BD-4774-8FB1-799AA466C1FD}" type="datetimeFigureOut">
              <a:rPr lang="ru-RU" smtClean="0"/>
              <a:t>25.09.2020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CDA5A-E5D9-4DD3-8603-F26A7A1ACF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458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59FE40-05AD-4E56-8AC6-79D1587206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18DC8-D69B-4DD4-B705-BAB4D558220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71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EC464E-0AD6-4415-BA10-97E2DFF164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80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FA08A7-6D8D-4636-B845-1D0DFA53E4D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C28155-2C58-4376-9E9F-B37F8CBA56B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305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4BAC78-499E-4754-9BE2-C1A52414E01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A2EFB-B466-4B93-8DD8-6B8D17B459B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38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24C26A-1E1C-41A3-A314-EDA5E0868D1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B2DFC3-A927-4FD5-998D-5FEF529FDCD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072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B0D98-2D5B-4524-9224-D9A7BCD26BE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5E66FA-4276-447F-A3C7-9121683CB17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99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D89B3A-27FE-46A5-93A2-569807B4762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ECE58-DD8F-41A7-82C0-941C977FA5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252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B5A4E6-C319-40D8-A013-ADC9CE5F6C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6671D5-AFD1-4600-87B8-EC0E16363BA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80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BA9EC3-8F2A-441F-92ED-8343FE643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6B163-F42F-4558-B02B-D3FE9013614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2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105FB-8F6F-4AB0-98BB-C8F385EFA86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EC4B0C-5B1C-4D2D-BC6C-401DA1BA2BE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102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4"/>
            <a:ext cx="36576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4"/>
            <a:ext cx="107696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15226D-37F7-4585-B0E5-998238FB0C0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BA8B8-A5A1-467E-AAA9-A273952E328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4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47C2EE-1A9C-45A3-BC42-EFAC50FE78F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25.09.2020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BC122BA-4C5C-4491-A08D-C4920A45C1F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95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mbrb.ru/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580984" y="2518307"/>
            <a:ext cx="9748076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2600" b="1" cap="all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Государственная Поддержка предпринимательства </a:t>
            </a:r>
          </a:p>
          <a:p>
            <a:pPr algn="ctr">
              <a:lnSpc>
                <a:spcPct val="120000"/>
              </a:lnSpc>
            </a:pPr>
            <a:r>
              <a:rPr lang="ru-RU" sz="2600" b="1" cap="all" dirty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В РЕСПУБЛИКЕ БАШКОРТОСТАН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8" t="13589" r="10949" b="18464"/>
          <a:stretch/>
        </p:blipFill>
        <p:spPr bwMode="auto">
          <a:xfrm>
            <a:off x="566320" y="303566"/>
            <a:ext cx="3277589" cy="144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6008913"/>
            <a:ext cx="12192000" cy="8490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   8 (347) 2</a:t>
            </a:r>
            <a:r>
              <a:rPr lang="en-US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24</a:t>
            </a:r>
            <a:r>
              <a:rPr lang="ru-RU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-</a:t>
            </a:r>
            <a:r>
              <a:rPr lang="en-US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99</a:t>
            </a:r>
            <a:r>
              <a:rPr lang="ru-RU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-</a:t>
            </a:r>
            <a:r>
              <a:rPr lang="en-US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99</a:t>
            </a:r>
            <a:r>
              <a:rPr lang="ru-RU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                   </a:t>
            </a:r>
            <a:r>
              <a:rPr lang="en-US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www.cmbrb.ru</a:t>
            </a:r>
            <a:r>
              <a:rPr lang="ru-RU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        </a:t>
            </a:r>
            <a:r>
              <a:rPr lang="en-US" b="1" spc="240" dirty="0">
                <a:solidFill>
                  <a:schemeClr val="bg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mybusiness02ufa@gmail.com</a:t>
            </a:r>
          </a:p>
        </p:txBody>
      </p:sp>
    </p:spTree>
    <p:extLst>
      <p:ext uri="{BB962C8B-B14F-4D97-AF65-F5344CB8AC3E}">
        <p14:creationId xmlns:p14="http://schemas.microsoft.com/office/powerpoint/2010/main" val="231866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Скругленный прямоугольник 62"/>
          <p:cNvSpPr/>
          <p:nvPr/>
        </p:nvSpPr>
        <p:spPr>
          <a:xfrm>
            <a:off x="516588" y="1585028"/>
            <a:ext cx="3521201" cy="1481451"/>
          </a:xfrm>
          <a:prstGeom prst="roundRect">
            <a:avLst/>
          </a:prstGeom>
          <a:solidFill>
            <a:schemeClr val="tx2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308177"/>
            <a:ext cx="12192000" cy="461665"/>
          </a:xfrm>
        </p:spPr>
        <p:txBody>
          <a:bodyPr wrap="square">
            <a:spAutoFit/>
          </a:bodyPr>
          <a:lstStyle/>
          <a:p>
            <a:pPr defTabSz="685411"/>
            <a:r>
              <a:rPr lang="ru-RU" sz="2400" b="1" cap="all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rPr>
              <a:t>ЦЕЛИ ГОСУДАРСТВЕННОЙ ПОДДЕРЖКИ МСП</a:t>
            </a:r>
          </a:p>
        </p:txBody>
      </p:sp>
      <p:sp>
        <p:nvSpPr>
          <p:cNvPr id="335" name="TextBox 334"/>
          <p:cNvSpPr txBox="1"/>
          <p:nvPr/>
        </p:nvSpPr>
        <p:spPr>
          <a:xfrm>
            <a:off x="0" y="1798591"/>
            <a:ext cx="43963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Мотивация индивидуальной предпринимательской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инициативы различных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категорий жителей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-259492" y="5353143"/>
            <a:ext cx="5073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2C4D75"/>
                </a:solidFill>
              </a:rPr>
              <a:t>Увеличение «рождаемости» </a:t>
            </a:r>
          </a:p>
          <a:p>
            <a:pPr algn="ctr"/>
            <a:r>
              <a:rPr lang="ru-RU" sz="2000" b="1" dirty="0">
                <a:solidFill>
                  <a:srgbClr val="2C4D75"/>
                </a:solidFill>
              </a:rPr>
              <a:t>субъектов МСП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734" y="3498131"/>
            <a:ext cx="1399140" cy="13991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03" y="3732872"/>
            <a:ext cx="1149828" cy="1151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879" y="3626921"/>
            <a:ext cx="1293899" cy="1293899"/>
          </a:xfrm>
          <a:prstGeom prst="rect">
            <a:avLst/>
          </a:prstGeom>
        </p:spPr>
      </p:pic>
      <p:sp>
        <p:nvSpPr>
          <p:cNvPr id="64" name="Скругленный прямоугольник 63"/>
          <p:cNvSpPr/>
          <p:nvPr/>
        </p:nvSpPr>
        <p:spPr>
          <a:xfrm>
            <a:off x="4593646" y="1551593"/>
            <a:ext cx="3567501" cy="1481451"/>
          </a:xfrm>
          <a:prstGeom prst="roundRect">
            <a:avLst/>
          </a:prstGeom>
          <a:solidFill>
            <a:schemeClr val="tx2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4156299" y="1830654"/>
            <a:ext cx="4363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Поддержка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быстрорастущих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компаний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8638464" y="1585027"/>
            <a:ext cx="3230301" cy="1481451"/>
          </a:xfrm>
          <a:prstGeom prst="roundRect">
            <a:avLst/>
          </a:prstGeom>
          <a:solidFill>
            <a:schemeClr val="tx2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8156596" y="1865275"/>
            <a:ext cx="4363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Расширение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рынков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сбыта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918045" y="5316289"/>
            <a:ext cx="5073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2C4D75"/>
                </a:solidFill>
              </a:rPr>
              <a:t>Создание условий для </a:t>
            </a:r>
          </a:p>
          <a:p>
            <a:pPr algn="ctr"/>
            <a:r>
              <a:rPr lang="ru-RU" sz="2000" b="1" dirty="0">
                <a:solidFill>
                  <a:srgbClr val="2C4D75"/>
                </a:solidFill>
              </a:rPr>
              <a:t>устойчивого роста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716935" y="5284106"/>
            <a:ext cx="5073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2C4D75"/>
                </a:solidFill>
              </a:rPr>
              <a:t>Увеличение доли </a:t>
            </a:r>
          </a:p>
          <a:p>
            <a:pPr algn="ctr"/>
            <a:r>
              <a:rPr lang="ru-RU" sz="2000" b="1" dirty="0" err="1">
                <a:solidFill>
                  <a:srgbClr val="2C4D75"/>
                </a:solidFill>
              </a:rPr>
              <a:t>несырьевого</a:t>
            </a:r>
            <a:r>
              <a:rPr lang="ru-RU" sz="2000" b="1" dirty="0">
                <a:solidFill>
                  <a:srgbClr val="2C4D75"/>
                </a:solidFill>
              </a:rPr>
              <a:t> экспорта</a:t>
            </a:r>
          </a:p>
        </p:txBody>
      </p:sp>
      <p:sp>
        <p:nvSpPr>
          <p:cNvPr id="70" name="Овал 69"/>
          <p:cNvSpPr/>
          <p:nvPr/>
        </p:nvSpPr>
        <p:spPr>
          <a:xfrm>
            <a:off x="5471991" y="3297665"/>
            <a:ext cx="1938432" cy="1910943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1" name="Овал 70"/>
          <p:cNvSpPr/>
          <p:nvPr/>
        </p:nvSpPr>
        <p:spPr>
          <a:xfrm>
            <a:off x="1381365" y="3405346"/>
            <a:ext cx="1938432" cy="1910943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72" name="Овал 71"/>
          <p:cNvSpPr/>
          <p:nvPr/>
        </p:nvSpPr>
        <p:spPr>
          <a:xfrm>
            <a:off x="9201613" y="3297665"/>
            <a:ext cx="1938432" cy="1910943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336978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0" y="348744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685411"/>
            <a:r>
              <a:rPr lang="ru-RU" dirty="0"/>
              <a:t>РЕГИОНАЛЬНАЯ СИСТЕМА ПОДДЕРЖКИ БИЗНЕСА</a:t>
            </a:r>
            <a:endParaRPr lang="ru-RU" b="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769059" y="6228737"/>
            <a:ext cx="37553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ГК РБ по предпринимательству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94591" y="6225773"/>
            <a:ext cx="3674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ГК РБ по внешнеэкономическим связям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89793" y="5457966"/>
            <a:ext cx="21648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сельского хозяйства РБ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93398" y="5450051"/>
            <a:ext cx="27259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промышленности и энергетики РБ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137377" y="5539438"/>
            <a:ext cx="26887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молодежной  политики и спорта РБ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6523" y="6092226"/>
            <a:ext cx="35165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семьи, труда и социальной защиты населения РБ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5320" y="5507223"/>
            <a:ext cx="3859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экономического развития и инвестиционной политики РБ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143321" y="4131584"/>
            <a:ext cx="22167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развития моногородов</a:t>
            </a:r>
          </a:p>
        </p:txBody>
      </p:sp>
      <p:sp>
        <p:nvSpPr>
          <p:cNvPr id="19" name="Овал 18"/>
          <p:cNvSpPr/>
          <p:nvPr/>
        </p:nvSpPr>
        <p:spPr>
          <a:xfrm>
            <a:off x="4203592" y="1273609"/>
            <a:ext cx="3953180" cy="3840805"/>
          </a:xfrm>
          <a:prstGeom prst="ellipse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>
            <a:stCxn id="19" idx="2"/>
            <a:endCxn id="19" idx="6"/>
          </p:cNvCxnSpPr>
          <p:nvPr/>
        </p:nvCxnSpPr>
        <p:spPr>
          <a:xfrm>
            <a:off x="4203592" y="3194012"/>
            <a:ext cx="395318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9" idx="4"/>
          </p:cNvCxnSpPr>
          <p:nvPr/>
        </p:nvCxnSpPr>
        <p:spPr>
          <a:xfrm flipV="1">
            <a:off x="6180182" y="3194012"/>
            <a:ext cx="0" cy="1920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E5E7DA1A-4751-4A3C-8C5D-6BC26E211EAD}"/>
              </a:ext>
            </a:extLst>
          </p:cNvPr>
          <p:cNvSpPr txBox="1">
            <a:spLocks/>
          </p:cNvSpPr>
          <p:nvPr/>
        </p:nvSpPr>
        <p:spPr>
          <a:xfrm>
            <a:off x="6096000" y="3467138"/>
            <a:ext cx="1976797" cy="849169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</a:defRPr>
            </a:lvl5pPr>
            <a:lvl6pPr marL="501564" algn="ctr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</a:defRPr>
            </a:lvl6pPr>
            <a:lvl7pPr marL="1003129" algn="ctr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</a:defRPr>
            </a:lvl7pPr>
            <a:lvl8pPr marL="1504694" algn="ctr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</a:defRPr>
            </a:lvl8pPr>
            <a:lvl9pPr marL="2006258" algn="ctr" rtl="0" eaLnBrk="1" fontAlgn="base" hangingPunct="1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</a:t>
            </a:r>
          </a:p>
          <a:p>
            <a:pPr>
              <a:spcBef>
                <a:spcPts val="0"/>
              </a:spcBef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ИНСТИТУТЫ</a:t>
            </a:r>
          </a:p>
          <a:p>
            <a:pPr>
              <a:spcBef>
                <a:spcPts val="0"/>
              </a:spcBef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941B211-349A-474A-9C0D-2AE3D33599E5}"/>
              </a:ext>
            </a:extLst>
          </p:cNvPr>
          <p:cNvSpPr txBox="1"/>
          <p:nvPr/>
        </p:nvSpPr>
        <p:spPr>
          <a:xfrm>
            <a:off x="4280488" y="3467138"/>
            <a:ext cx="1899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ФИНАНСОВЫЕ</a:t>
            </a:r>
          </a:p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ИНСТИТУТЫ</a:t>
            </a:r>
          </a:p>
        </p:txBody>
      </p:sp>
      <p:sp>
        <p:nvSpPr>
          <p:cNvPr id="24" name="Овал 23"/>
          <p:cNvSpPr/>
          <p:nvPr/>
        </p:nvSpPr>
        <p:spPr>
          <a:xfrm>
            <a:off x="4000108" y="2758199"/>
            <a:ext cx="406968" cy="3971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4280488" y="4046932"/>
            <a:ext cx="406968" cy="39712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4770067" y="4564319"/>
            <a:ext cx="406968" cy="39712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5431217" y="4866115"/>
            <a:ext cx="406968" cy="39712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4007626" y="3407074"/>
            <a:ext cx="406968" cy="39712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7701607" y="3969729"/>
            <a:ext cx="406968" cy="39712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593398" y="4862103"/>
            <a:ext cx="406968" cy="39712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7250133" y="4485881"/>
            <a:ext cx="406968" cy="39712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657101" y="4684443"/>
            <a:ext cx="23353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Российский экспортный центр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421474" y="3422463"/>
            <a:ext cx="25521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развития промышленности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45424" y="3523466"/>
            <a:ext cx="33068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 «Региональная лизинговая компания»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334618" y="4029792"/>
            <a:ext cx="28904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 «Микрокредитная компания РБ»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967730" y="4589459"/>
            <a:ext cx="15545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Гарантийный фонд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868268" y="5004614"/>
            <a:ext cx="14092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Венчурный фонд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B941B211-349A-474A-9C0D-2AE3D33599E5}"/>
              </a:ext>
            </a:extLst>
          </p:cNvPr>
          <p:cNvSpPr txBox="1"/>
          <p:nvPr/>
        </p:nvSpPr>
        <p:spPr>
          <a:xfrm>
            <a:off x="5193522" y="1920208"/>
            <a:ext cx="1899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АГЕНСТВО ПО РАЗВИТИЮ МСП</a:t>
            </a:r>
          </a:p>
        </p:txBody>
      </p:sp>
      <p:sp>
        <p:nvSpPr>
          <p:cNvPr id="39" name="Овал 38"/>
          <p:cNvSpPr/>
          <p:nvPr/>
        </p:nvSpPr>
        <p:spPr>
          <a:xfrm>
            <a:off x="7975823" y="2770726"/>
            <a:ext cx="406968" cy="39712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5332023" y="1207451"/>
            <a:ext cx="406968" cy="397123"/>
          </a:xfrm>
          <a:prstGeom prst="ellips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6754178" y="1207452"/>
            <a:ext cx="406968" cy="397123"/>
          </a:xfrm>
          <a:prstGeom prst="ellips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4557645" y="1694550"/>
            <a:ext cx="406968" cy="397123"/>
          </a:xfrm>
          <a:prstGeom prst="ellips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BACC6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7421510" y="1666454"/>
            <a:ext cx="406968" cy="397123"/>
          </a:xfrm>
          <a:prstGeom prst="ellips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1926868" y="1205750"/>
            <a:ext cx="30657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предпринимательства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4274863" y="2739509"/>
            <a:ext cx="3810638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B941B211-349A-474A-9C0D-2AE3D33599E5}"/>
              </a:ext>
            </a:extLst>
          </p:cNvPr>
          <p:cNvSpPr txBox="1"/>
          <p:nvPr/>
        </p:nvSpPr>
        <p:spPr>
          <a:xfrm>
            <a:off x="4770067" y="2785991"/>
            <a:ext cx="2947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ОТРАСЛЕВЫЕ ПОДВЕДЫ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592014" y="2832157"/>
            <a:ext cx="2109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экспорта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543206" y="2818261"/>
            <a:ext cx="22018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с/х консультирования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7308780" y="1210363"/>
            <a:ext cx="26398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центр инжиниринга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286523" y="5448450"/>
            <a:ext cx="1168057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7975823" y="1831244"/>
            <a:ext cx="28552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инноваций социальной сферы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565174" y="1573736"/>
            <a:ext cx="4122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народно-художественных промыслов и ремесел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7126219" y="5011247"/>
            <a:ext cx="14334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Корпорация МСП</a:t>
            </a:r>
          </a:p>
        </p:txBody>
      </p:sp>
      <p:sp>
        <p:nvSpPr>
          <p:cNvPr id="59" name="Овал 58"/>
          <p:cNvSpPr/>
          <p:nvPr/>
        </p:nvSpPr>
        <p:spPr>
          <a:xfrm>
            <a:off x="7906525" y="3362402"/>
            <a:ext cx="406968" cy="39712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91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-12756" y="519882"/>
            <a:ext cx="12192000" cy="4420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1981" tIns="35991" rIns="71981" bIns="35991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ru-RU" sz="2400" b="1" cap="all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rPr>
              <a:t>виды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rPr>
              <a:t> ГОСУДАРСТВЕННОЙ ПОДДЕРЖКИ МСП</a:t>
            </a:r>
          </a:p>
        </p:txBody>
      </p:sp>
      <p:grpSp>
        <p:nvGrpSpPr>
          <p:cNvPr id="57" name="Группа 56"/>
          <p:cNvGrpSpPr/>
          <p:nvPr/>
        </p:nvGrpSpPr>
        <p:grpSpPr>
          <a:xfrm>
            <a:off x="2466771" y="1505524"/>
            <a:ext cx="8753454" cy="1709758"/>
            <a:chOff x="-1956301" y="2059541"/>
            <a:chExt cx="6214990" cy="1615092"/>
          </a:xfrm>
        </p:grpSpPr>
        <p:grpSp>
          <p:nvGrpSpPr>
            <p:cNvPr id="58" name="Группа 57"/>
            <p:cNvGrpSpPr/>
            <p:nvPr/>
          </p:nvGrpSpPr>
          <p:grpSpPr>
            <a:xfrm>
              <a:off x="-1956301" y="2059541"/>
              <a:ext cx="6126765" cy="1615092"/>
              <a:chOff x="-1956301" y="2059541"/>
              <a:chExt cx="6126765" cy="1615092"/>
            </a:xfrm>
          </p:grpSpPr>
          <p:grpSp>
            <p:nvGrpSpPr>
              <p:cNvPr id="70" name="Группа 69"/>
              <p:cNvGrpSpPr/>
              <p:nvPr/>
            </p:nvGrpSpPr>
            <p:grpSpPr>
              <a:xfrm>
                <a:off x="-1956301" y="2059541"/>
                <a:ext cx="6126765" cy="1199233"/>
                <a:chOff x="-1956903" y="1915738"/>
                <a:chExt cx="6126765" cy="1199233"/>
              </a:xfrm>
            </p:grpSpPr>
            <p:sp>
              <p:nvSpPr>
                <p:cNvPr id="71" name="Прямоугольник 70"/>
                <p:cNvSpPr/>
                <p:nvPr/>
              </p:nvSpPr>
              <p:spPr>
                <a:xfrm>
                  <a:off x="-1956903" y="2887514"/>
                  <a:ext cx="3460297" cy="197085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/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-158083" y="1915738"/>
                  <a:ext cx="3861792" cy="10175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000" b="1" dirty="0">
                      <a:solidFill>
                        <a:srgbClr val="0070C0"/>
                      </a:solidFill>
                      <a:latin typeface="Arial" pitchFamily="34" charset="0"/>
                      <a:cs typeface="Arial" pitchFamily="34" charset="0"/>
                    </a:rPr>
                    <a:t>НЕФИНАНСОВАЯ </a:t>
                  </a:r>
                </a:p>
                <a:p>
                  <a:r>
                    <a:rPr lang="ru-RU" sz="2000" b="1" dirty="0">
                      <a:solidFill>
                        <a:srgbClr val="0070C0"/>
                      </a:solidFill>
                      <a:latin typeface="Arial" pitchFamily="34" charset="0"/>
                      <a:cs typeface="Arial" pitchFamily="34" charset="0"/>
                    </a:rPr>
                    <a:t>ПОДДЕРЖКА</a:t>
                  </a:r>
                </a:p>
                <a:p>
                  <a:r>
                    <a:rPr lang="ru-RU" sz="2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</a:p>
              </p:txBody>
            </p:sp>
            <p:sp>
              <p:nvSpPr>
                <p:cNvPr id="73" name="Прямоугольник 72"/>
                <p:cNvSpPr/>
                <p:nvPr/>
              </p:nvSpPr>
              <p:spPr>
                <a:xfrm>
                  <a:off x="1884017" y="2858999"/>
                  <a:ext cx="2109776" cy="255972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/>
                </a:p>
              </p:txBody>
            </p:sp>
            <p:sp>
              <p:nvSpPr>
                <p:cNvPr id="74" name="Параллелограмм 73"/>
                <p:cNvSpPr/>
                <p:nvPr/>
              </p:nvSpPr>
              <p:spPr>
                <a:xfrm>
                  <a:off x="1241695" y="2125797"/>
                  <a:ext cx="1522907" cy="977003"/>
                </a:xfrm>
                <a:prstGeom prst="parallelogram">
                  <a:avLst>
                    <a:gd name="adj" fmla="val 106493"/>
                  </a:avLst>
                </a:prstGeom>
                <a:solidFill>
                  <a:srgbClr val="0070C0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600"/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2390982" y="2514734"/>
                  <a:ext cx="1778880" cy="2816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Консультации</a:t>
                  </a:r>
                </a:p>
              </p:txBody>
            </p:sp>
          </p:grpSp>
          <p:sp>
            <p:nvSpPr>
              <p:cNvPr id="69" name="Прямоугольник 68"/>
              <p:cNvSpPr/>
              <p:nvPr/>
            </p:nvSpPr>
            <p:spPr>
              <a:xfrm>
                <a:off x="3945768" y="2166446"/>
                <a:ext cx="45665" cy="1508187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/>
              </a:p>
            </p:txBody>
          </p:sp>
        </p:grpSp>
        <p:grpSp>
          <p:nvGrpSpPr>
            <p:cNvPr id="62" name="Группа 61"/>
            <p:cNvGrpSpPr/>
            <p:nvPr/>
          </p:nvGrpSpPr>
          <p:grpSpPr>
            <a:xfrm>
              <a:off x="-861442" y="2174417"/>
              <a:ext cx="5120131" cy="649267"/>
              <a:chOff x="-869396" y="2116720"/>
              <a:chExt cx="5120131" cy="649267"/>
            </a:xfrm>
          </p:grpSpPr>
          <p:pic>
            <p:nvPicPr>
              <p:cNvPr id="65" name="Рисунок 64"/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hotocopy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-869396" y="2116720"/>
                <a:ext cx="626857" cy="649267"/>
              </a:xfrm>
              <a:prstGeom prst="rect">
                <a:avLst/>
              </a:prstGeom>
            </p:spPr>
          </p:pic>
          <p:sp>
            <p:nvSpPr>
              <p:cNvPr id="68" name="Прямоугольник 67"/>
              <p:cNvSpPr/>
              <p:nvPr/>
            </p:nvSpPr>
            <p:spPr>
              <a:xfrm>
                <a:off x="2648237" y="2216033"/>
                <a:ext cx="1602498" cy="478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1200" b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Образовательные программы</a:t>
                </a:r>
              </a:p>
            </p:txBody>
          </p:sp>
        </p:grpSp>
      </p:grpSp>
      <p:sp>
        <p:nvSpPr>
          <p:cNvPr id="77" name="Прямоугольник 76"/>
          <p:cNvSpPr/>
          <p:nvPr/>
        </p:nvSpPr>
        <p:spPr>
          <a:xfrm>
            <a:off x="10891404" y="1809038"/>
            <a:ext cx="924544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ЦПП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ЦИСС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РЦИ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ЦПЭ</a:t>
            </a:r>
            <a:endParaRPr lang="ru-RU" sz="1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0002167" y="3082388"/>
            <a:ext cx="777327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РЛК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МФО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ГФ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ЛФ</a:t>
            </a:r>
            <a:endParaRPr lang="ru-RU" sz="1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2" name="Группа 111"/>
          <p:cNvGrpSpPr/>
          <p:nvPr/>
        </p:nvGrpSpPr>
        <p:grpSpPr>
          <a:xfrm>
            <a:off x="1416327" y="2819333"/>
            <a:ext cx="8535538" cy="1553358"/>
            <a:chOff x="-2310048" y="3116328"/>
            <a:chExt cx="9020217" cy="1666470"/>
          </a:xfrm>
        </p:grpSpPr>
        <p:sp>
          <p:nvSpPr>
            <p:cNvPr id="94" name="Прямоугольник 93"/>
            <p:cNvSpPr/>
            <p:nvPr/>
          </p:nvSpPr>
          <p:spPr>
            <a:xfrm>
              <a:off x="2443285" y="4541748"/>
              <a:ext cx="3578665" cy="22427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2857167" y="3878074"/>
              <a:ext cx="3144728" cy="243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-2310048" y="4541748"/>
              <a:ext cx="4739285" cy="2063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-68662" y="3617428"/>
              <a:ext cx="2418758" cy="1155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ФИНАНСОВАЯ</a:t>
              </a:r>
              <a:r>
                <a:rPr lang="ru-RU" sz="20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r>
                <a:rPr lang="ru-RU" sz="2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ПОДДЕРЖКА</a:t>
              </a:r>
            </a:p>
            <a:p>
              <a:r>
                <a:rPr lang="ru-RU" sz="24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3278990" y="3297505"/>
              <a:ext cx="2712293" cy="2555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8" name="Параллелограмм 87"/>
            <p:cNvSpPr/>
            <p:nvPr/>
          </p:nvSpPr>
          <p:spPr>
            <a:xfrm>
              <a:off x="1742167" y="3132879"/>
              <a:ext cx="2812005" cy="1603888"/>
            </a:xfrm>
            <a:prstGeom prst="parallelogram">
              <a:avLst>
                <a:gd name="adj" fmla="val 106493"/>
              </a:avLst>
            </a:prstGeom>
            <a:solidFill>
              <a:srgbClr val="0070C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4336836" y="3255966"/>
              <a:ext cx="2373333" cy="2851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Субсидии</a:t>
              </a:r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5986977" y="3116328"/>
              <a:ext cx="47063" cy="166647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3222561" y="4447194"/>
              <a:ext cx="2442802" cy="2912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Льготное кредитование</a:t>
              </a:r>
            </a:p>
          </p:txBody>
        </p:sp>
        <p:pic>
          <p:nvPicPr>
            <p:cNvPr id="91" name="Рисунок 90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bg1">
                  <a:lumMod val="85000"/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-1199956" y="3617428"/>
              <a:ext cx="1094201" cy="747438"/>
            </a:xfrm>
            <a:prstGeom prst="rect">
              <a:avLst/>
            </a:prstGeom>
          </p:spPr>
        </p:pic>
        <p:sp>
          <p:nvSpPr>
            <p:cNvPr id="93" name="TextBox 92"/>
            <p:cNvSpPr txBox="1"/>
            <p:nvPr/>
          </p:nvSpPr>
          <p:spPr>
            <a:xfrm>
              <a:off x="4027116" y="3551447"/>
              <a:ext cx="2446030" cy="285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Гарантии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3761656" y="3849511"/>
              <a:ext cx="2446030" cy="2851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Лизинг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466762" y="4125959"/>
              <a:ext cx="2446030" cy="285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Факторинг</a:t>
              </a:r>
            </a:p>
          </p:txBody>
        </p:sp>
      </p:grpSp>
      <p:sp>
        <p:nvSpPr>
          <p:cNvPr id="104" name="Прямоугольник 103"/>
          <p:cNvSpPr/>
          <p:nvPr/>
        </p:nvSpPr>
        <p:spPr>
          <a:xfrm>
            <a:off x="8339162" y="2470398"/>
            <a:ext cx="24403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Выставки, бизнес-миссии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7778617" y="4883172"/>
            <a:ext cx="279612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Корпорация развития РБ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Агентство по развитию МСП</a:t>
            </a:r>
            <a:endParaRPr lang="ru-RU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6" name="Группа 115"/>
          <p:cNvGrpSpPr/>
          <p:nvPr/>
        </p:nvGrpSpPr>
        <p:grpSpPr>
          <a:xfrm>
            <a:off x="934758" y="4476044"/>
            <a:ext cx="7255907" cy="1386122"/>
            <a:chOff x="-1393630" y="3116328"/>
            <a:chExt cx="8206745" cy="1831515"/>
          </a:xfrm>
        </p:grpSpPr>
        <p:sp>
          <p:nvSpPr>
            <p:cNvPr id="117" name="Прямоугольник 116"/>
            <p:cNvSpPr/>
            <p:nvPr/>
          </p:nvSpPr>
          <p:spPr>
            <a:xfrm>
              <a:off x="2443285" y="4541748"/>
              <a:ext cx="3578665" cy="22427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2857167" y="3878074"/>
              <a:ext cx="3144728" cy="243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-1393630" y="4537576"/>
              <a:ext cx="3822869" cy="26061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-869443" y="3931163"/>
              <a:ext cx="3112245" cy="1016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ИНФРАСТРУКТУРА</a:t>
              </a:r>
            </a:p>
            <a:p>
              <a:r>
                <a:rPr lang="ru-R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3278990" y="3297505"/>
              <a:ext cx="2712293" cy="25557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22" name="Параллелограмм 121"/>
            <p:cNvSpPr/>
            <p:nvPr/>
          </p:nvSpPr>
          <p:spPr>
            <a:xfrm>
              <a:off x="1742167" y="3116328"/>
              <a:ext cx="2882308" cy="1670091"/>
            </a:xfrm>
            <a:prstGeom prst="parallelogram">
              <a:avLst>
                <a:gd name="adj" fmla="val 106493"/>
              </a:avLst>
            </a:prstGeom>
            <a:solidFill>
              <a:srgbClr val="0070C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439782" y="3242270"/>
              <a:ext cx="2373333" cy="2851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ЦМИТ</a:t>
              </a:r>
            </a:p>
          </p:txBody>
        </p:sp>
        <p:sp>
          <p:nvSpPr>
            <p:cNvPr id="124" name="Прямоугольник 123"/>
            <p:cNvSpPr/>
            <p:nvPr/>
          </p:nvSpPr>
          <p:spPr>
            <a:xfrm>
              <a:off x="5986977" y="3116328"/>
              <a:ext cx="47063" cy="1666470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25" name="Прямоугольник 124"/>
            <p:cNvSpPr/>
            <p:nvPr/>
          </p:nvSpPr>
          <p:spPr>
            <a:xfrm>
              <a:off x="3278989" y="4447286"/>
              <a:ext cx="2442801" cy="2851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Индустриальные парки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117404" y="3552407"/>
              <a:ext cx="2446031" cy="285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Коворкинги</a:t>
              </a:r>
              <a:endParaRPr lang="ru-RU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3564477" y="4150826"/>
              <a:ext cx="2446030" cy="285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Бизнес-инкубаторы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3910478" y="3836224"/>
              <a:ext cx="2446031" cy="2851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Технопарки</a:t>
              </a:r>
            </a:p>
          </p:txBody>
        </p:sp>
      </p:grpSp>
      <p:pic>
        <p:nvPicPr>
          <p:cNvPr id="135" name="Рисунок 1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35" y="4709872"/>
            <a:ext cx="812792" cy="81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56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/>
          <p:cNvSpPr/>
          <p:nvPr/>
        </p:nvSpPr>
        <p:spPr>
          <a:xfrm>
            <a:off x="224294" y="2032083"/>
            <a:ext cx="11894075" cy="4290570"/>
          </a:xfrm>
          <a:custGeom>
            <a:avLst/>
            <a:gdLst/>
            <a:ahLst/>
            <a:cxnLst/>
            <a:rect l="l" t="t" r="r" b="b"/>
            <a:pathLst>
              <a:path w="6715759" h="2396490">
                <a:moveTo>
                  <a:pt x="98931" y="0"/>
                </a:moveTo>
                <a:lnTo>
                  <a:pt x="8935" y="0"/>
                </a:lnTo>
                <a:lnTo>
                  <a:pt x="8935" y="17999"/>
                </a:lnTo>
                <a:lnTo>
                  <a:pt x="98931" y="17999"/>
                </a:lnTo>
                <a:lnTo>
                  <a:pt x="98931" y="0"/>
                </a:lnTo>
                <a:close/>
              </a:path>
              <a:path w="6715759" h="2396490">
                <a:moveTo>
                  <a:pt x="242931" y="0"/>
                </a:moveTo>
                <a:lnTo>
                  <a:pt x="152932" y="0"/>
                </a:lnTo>
                <a:lnTo>
                  <a:pt x="152932" y="17999"/>
                </a:lnTo>
                <a:lnTo>
                  <a:pt x="242931" y="17999"/>
                </a:lnTo>
                <a:lnTo>
                  <a:pt x="242931" y="0"/>
                </a:lnTo>
                <a:close/>
              </a:path>
              <a:path w="6715759" h="2396490">
                <a:moveTo>
                  <a:pt x="386932" y="0"/>
                </a:moveTo>
                <a:lnTo>
                  <a:pt x="296932" y="0"/>
                </a:lnTo>
                <a:lnTo>
                  <a:pt x="296932" y="17999"/>
                </a:lnTo>
                <a:lnTo>
                  <a:pt x="386932" y="17999"/>
                </a:lnTo>
                <a:lnTo>
                  <a:pt x="386932" y="0"/>
                </a:lnTo>
                <a:close/>
              </a:path>
              <a:path w="6715759" h="2396490">
                <a:moveTo>
                  <a:pt x="530932" y="0"/>
                </a:moveTo>
                <a:lnTo>
                  <a:pt x="440932" y="0"/>
                </a:lnTo>
                <a:lnTo>
                  <a:pt x="440932" y="17999"/>
                </a:lnTo>
                <a:lnTo>
                  <a:pt x="530932" y="17999"/>
                </a:lnTo>
                <a:lnTo>
                  <a:pt x="530932" y="0"/>
                </a:lnTo>
                <a:close/>
              </a:path>
              <a:path w="6715759" h="2396490">
                <a:moveTo>
                  <a:pt x="674932" y="0"/>
                </a:moveTo>
                <a:lnTo>
                  <a:pt x="584932" y="0"/>
                </a:lnTo>
                <a:lnTo>
                  <a:pt x="584932" y="17999"/>
                </a:lnTo>
                <a:lnTo>
                  <a:pt x="674932" y="17999"/>
                </a:lnTo>
                <a:lnTo>
                  <a:pt x="674932" y="0"/>
                </a:lnTo>
                <a:close/>
              </a:path>
              <a:path w="6715759" h="2396490">
                <a:moveTo>
                  <a:pt x="818932" y="0"/>
                </a:moveTo>
                <a:lnTo>
                  <a:pt x="728931" y="0"/>
                </a:lnTo>
                <a:lnTo>
                  <a:pt x="728931" y="17999"/>
                </a:lnTo>
                <a:lnTo>
                  <a:pt x="818932" y="17999"/>
                </a:lnTo>
                <a:lnTo>
                  <a:pt x="818932" y="0"/>
                </a:lnTo>
                <a:close/>
              </a:path>
              <a:path w="6715759" h="2396490">
                <a:moveTo>
                  <a:pt x="962931" y="0"/>
                </a:moveTo>
                <a:lnTo>
                  <a:pt x="872931" y="0"/>
                </a:lnTo>
                <a:lnTo>
                  <a:pt x="872931" y="17999"/>
                </a:lnTo>
                <a:lnTo>
                  <a:pt x="962931" y="17999"/>
                </a:lnTo>
                <a:lnTo>
                  <a:pt x="962931" y="0"/>
                </a:lnTo>
                <a:close/>
              </a:path>
              <a:path w="6715759" h="2396490">
                <a:moveTo>
                  <a:pt x="1047352" y="0"/>
                </a:moveTo>
                <a:lnTo>
                  <a:pt x="1016932" y="0"/>
                </a:lnTo>
                <a:lnTo>
                  <a:pt x="1016932" y="17999"/>
                </a:lnTo>
                <a:lnTo>
                  <a:pt x="1047352" y="17999"/>
                </a:lnTo>
                <a:lnTo>
                  <a:pt x="1047352" y="0"/>
                </a:lnTo>
                <a:close/>
              </a:path>
              <a:path w="6715759" h="2396490">
                <a:moveTo>
                  <a:pt x="1106935" y="0"/>
                </a:moveTo>
                <a:lnTo>
                  <a:pt x="1047352" y="0"/>
                </a:lnTo>
                <a:lnTo>
                  <a:pt x="1047352" y="17999"/>
                </a:lnTo>
                <a:lnTo>
                  <a:pt x="1106935" y="17999"/>
                </a:lnTo>
                <a:lnTo>
                  <a:pt x="1106935" y="0"/>
                </a:lnTo>
                <a:close/>
              </a:path>
              <a:path w="6715759" h="2396490">
                <a:moveTo>
                  <a:pt x="1250936" y="0"/>
                </a:moveTo>
                <a:lnTo>
                  <a:pt x="1160936" y="0"/>
                </a:lnTo>
                <a:lnTo>
                  <a:pt x="1160936" y="17999"/>
                </a:lnTo>
                <a:lnTo>
                  <a:pt x="1250936" y="17999"/>
                </a:lnTo>
                <a:lnTo>
                  <a:pt x="1250936" y="0"/>
                </a:lnTo>
                <a:close/>
              </a:path>
              <a:path w="6715759" h="2396490">
                <a:moveTo>
                  <a:pt x="1394936" y="0"/>
                </a:moveTo>
                <a:lnTo>
                  <a:pt x="1304936" y="0"/>
                </a:lnTo>
                <a:lnTo>
                  <a:pt x="1304936" y="17999"/>
                </a:lnTo>
                <a:lnTo>
                  <a:pt x="1394936" y="17999"/>
                </a:lnTo>
                <a:lnTo>
                  <a:pt x="1394936" y="0"/>
                </a:lnTo>
                <a:close/>
              </a:path>
              <a:path w="6715759" h="2396490">
                <a:moveTo>
                  <a:pt x="1538932" y="0"/>
                </a:moveTo>
                <a:lnTo>
                  <a:pt x="1448935" y="0"/>
                </a:lnTo>
                <a:lnTo>
                  <a:pt x="1448935" y="17999"/>
                </a:lnTo>
                <a:lnTo>
                  <a:pt x="1538932" y="17999"/>
                </a:lnTo>
                <a:lnTo>
                  <a:pt x="1538932" y="0"/>
                </a:lnTo>
                <a:close/>
              </a:path>
              <a:path w="6715759" h="2396490">
                <a:moveTo>
                  <a:pt x="1682931" y="0"/>
                </a:moveTo>
                <a:lnTo>
                  <a:pt x="1592931" y="0"/>
                </a:lnTo>
                <a:lnTo>
                  <a:pt x="1592931" y="17999"/>
                </a:lnTo>
                <a:lnTo>
                  <a:pt x="1682931" y="17999"/>
                </a:lnTo>
                <a:lnTo>
                  <a:pt x="1682931" y="0"/>
                </a:lnTo>
                <a:close/>
              </a:path>
              <a:path w="6715759" h="2396490">
                <a:moveTo>
                  <a:pt x="1826931" y="0"/>
                </a:moveTo>
                <a:lnTo>
                  <a:pt x="1736932" y="0"/>
                </a:lnTo>
                <a:lnTo>
                  <a:pt x="1736932" y="17999"/>
                </a:lnTo>
                <a:lnTo>
                  <a:pt x="1826931" y="17999"/>
                </a:lnTo>
                <a:lnTo>
                  <a:pt x="1826931" y="0"/>
                </a:lnTo>
                <a:close/>
              </a:path>
              <a:path w="6715759" h="2396490">
                <a:moveTo>
                  <a:pt x="1970932" y="0"/>
                </a:moveTo>
                <a:lnTo>
                  <a:pt x="1880932" y="0"/>
                </a:lnTo>
                <a:lnTo>
                  <a:pt x="1880932" y="17999"/>
                </a:lnTo>
                <a:lnTo>
                  <a:pt x="1970932" y="17999"/>
                </a:lnTo>
                <a:lnTo>
                  <a:pt x="1970932" y="0"/>
                </a:lnTo>
                <a:close/>
              </a:path>
              <a:path w="6715759" h="2396490">
                <a:moveTo>
                  <a:pt x="2114932" y="0"/>
                </a:moveTo>
                <a:lnTo>
                  <a:pt x="2024932" y="0"/>
                </a:lnTo>
                <a:lnTo>
                  <a:pt x="2024932" y="17999"/>
                </a:lnTo>
                <a:lnTo>
                  <a:pt x="2114932" y="17999"/>
                </a:lnTo>
                <a:lnTo>
                  <a:pt x="2114932" y="0"/>
                </a:lnTo>
                <a:close/>
              </a:path>
              <a:path w="6715759" h="2396490">
                <a:moveTo>
                  <a:pt x="2258932" y="0"/>
                </a:moveTo>
                <a:lnTo>
                  <a:pt x="2168932" y="0"/>
                </a:lnTo>
                <a:lnTo>
                  <a:pt x="2168932" y="17999"/>
                </a:lnTo>
                <a:lnTo>
                  <a:pt x="2258932" y="17999"/>
                </a:lnTo>
                <a:lnTo>
                  <a:pt x="2258932" y="0"/>
                </a:lnTo>
                <a:close/>
              </a:path>
              <a:path w="6715759" h="2396490">
                <a:moveTo>
                  <a:pt x="2402932" y="0"/>
                </a:moveTo>
                <a:lnTo>
                  <a:pt x="2312931" y="0"/>
                </a:lnTo>
                <a:lnTo>
                  <a:pt x="2312931" y="17999"/>
                </a:lnTo>
                <a:lnTo>
                  <a:pt x="2402932" y="17999"/>
                </a:lnTo>
                <a:lnTo>
                  <a:pt x="2402932" y="0"/>
                </a:lnTo>
                <a:close/>
              </a:path>
              <a:path w="6715759" h="2396490">
                <a:moveTo>
                  <a:pt x="2546931" y="0"/>
                </a:moveTo>
                <a:lnTo>
                  <a:pt x="2456931" y="0"/>
                </a:lnTo>
                <a:lnTo>
                  <a:pt x="2456931" y="17999"/>
                </a:lnTo>
                <a:lnTo>
                  <a:pt x="2546931" y="17999"/>
                </a:lnTo>
                <a:lnTo>
                  <a:pt x="2546931" y="0"/>
                </a:lnTo>
                <a:close/>
              </a:path>
              <a:path w="6715759" h="2396490">
                <a:moveTo>
                  <a:pt x="2690931" y="0"/>
                </a:moveTo>
                <a:lnTo>
                  <a:pt x="2600932" y="0"/>
                </a:lnTo>
                <a:lnTo>
                  <a:pt x="2600932" y="17999"/>
                </a:lnTo>
                <a:lnTo>
                  <a:pt x="2690931" y="17999"/>
                </a:lnTo>
                <a:lnTo>
                  <a:pt x="2690931" y="0"/>
                </a:lnTo>
                <a:close/>
              </a:path>
              <a:path w="6715759" h="2396490">
                <a:moveTo>
                  <a:pt x="2834932" y="0"/>
                </a:moveTo>
                <a:lnTo>
                  <a:pt x="2744932" y="0"/>
                </a:lnTo>
                <a:lnTo>
                  <a:pt x="2744932" y="17999"/>
                </a:lnTo>
                <a:lnTo>
                  <a:pt x="2834932" y="17999"/>
                </a:lnTo>
                <a:lnTo>
                  <a:pt x="2834932" y="0"/>
                </a:lnTo>
                <a:close/>
              </a:path>
              <a:path w="6715759" h="2396490">
                <a:moveTo>
                  <a:pt x="2978932" y="0"/>
                </a:moveTo>
                <a:lnTo>
                  <a:pt x="2888932" y="0"/>
                </a:lnTo>
                <a:lnTo>
                  <a:pt x="2888932" y="17999"/>
                </a:lnTo>
                <a:lnTo>
                  <a:pt x="2978932" y="17999"/>
                </a:lnTo>
                <a:lnTo>
                  <a:pt x="2978932" y="0"/>
                </a:lnTo>
                <a:close/>
              </a:path>
              <a:path w="6715759" h="2396490">
                <a:moveTo>
                  <a:pt x="3122932" y="0"/>
                </a:moveTo>
                <a:lnTo>
                  <a:pt x="3032932" y="0"/>
                </a:lnTo>
                <a:lnTo>
                  <a:pt x="3032932" y="17999"/>
                </a:lnTo>
                <a:lnTo>
                  <a:pt x="3122932" y="17999"/>
                </a:lnTo>
                <a:lnTo>
                  <a:pt x="3122932" y="0"/>
                </a:lnTo>
                <a:close/>
              </a:path>
              <a:path w="6715759" h="2396490">
                <a:moveTo>
                  <a:pt x="3266932" y="0"/>
                </a:moveTo>
                <a:lnTo>
                  <a:pt x="3176931" y="0"/>
                </a:lnTo>
                <a:lnTo>
                  <a:pt x="3176931" y="17999"/>
                </a:lnTo>
                <a:lnTo>
                  <a:pt x="3266932" y="17999"/>
                </a:lnTo>
                <a:lnTo>
                  <a:pt x="3266932" y="0"/>
                </a:lnTo>
                <a:close/>
              </a:path>
              <a:path w="6715759" h="2396490">
                <a:moveTo>
                  <a:pt x="3410931" y="0"/>
                </a:moveTo>
                <a:lnTo>
                  <a:pt x="3320931" y="0"/>
                </a:lnTo>
                <a:lnTo>
                  <a:pt x="3320931" y="17999"/>
                </a:lnTo>
                <a:lnTo>
                  <a:pt x="3410931" y="17999"/>
                </a:lnTo>
                <a:lnTo>
                  <a:pt x="3410931" y="0"/>
                </a:lnTo>
                <a:close/>
              </a:path>
              <a:path w="6715759" h="2396490">
                <a:moveTo>
                  <a:pt x="3554931" y="0"/>
                </a:moveTo>
                <a:lnTo>
                  <a:pt x="3464932" y="0"/>
                </a:lnTo>
                <a:lnTo>
                  <a:pt x="3464932" y="17999"/>
                </a:lnTo>
                <a:lnTo>
                  <a:pt x="3554931" y="17999"/>
                </a:lnTo>
                <a:lnTo>
                  <a:pt x="3554931" y="0"/>
                </a:lnTo>
                <a:close/>
              </a:path>
              <a:path w="6715759" h="2396490">
                <a:moveTo>
                  <a:pt x="3698932" y="0"/>
                </a:moveTo>
                <a:lnTo>
                  <a:pt x="3608932" y="0"/>
                </a:lnTo>
                <a:lnTo>
                  <a:pt x="3608932" y="17999"/>
                </a:lnTo>
                <a:lnTo>
                  <a:pt x="3698932" y="17999"/>
                </a:lnTo>
                <a:lnTo>
                  <a:pt x="3698932" y="0"/>
                </a:lnTo>
                <a:close/>
              </a:path>
              <a:path w="6715759" h="2396490">
                <a:moveTo>
                  <a:pt x="3842932" y="0"/>
                </a:moveTo>
                <a:lnTo>
                  <a:pt x="3752932" y="0"/>
                </a:lnTo>
                <a:lnTo>
                  <a:pt x="3752932" y="17999"/>
                </a:lnTo>
                <a:lnTo>
                  <a:pt x="3842932" y="17999"/>
                </a:lnTo>
                <a:lnTo>
                  <a:pt x="3842932" y="0"/>
                </a:lnTo>
                <a:close/>
              </a:path>
              <a:path w="6715759" h="2396490">
                <a:moveTo>
                  <a:pt x="3986932" y="0"/>
                </a:moveTo>
                <a:lnTo>
                  <a:pt x="3896932" y="0"/>
                </a:lnTo>
                <a:lnTo>
                  <a:pt x="3896932" y="17999"/>
                </a:lnTo>
                <a:lnTo>
                  <a:pt x="3986932" y="17999"/>
                </a:lnTo>
                <a:lnTo>
                  <a:pt x="3986932" y="0"/>
                </a:lnTo>
                <a:close/>
              </a:path>
              <a:path w="6715759" h="2396490">
                <a:moveTo>
                  <a:pt x="4130932" y="0"/>
                </a:moveTo>
                <a:lnTo>
                  <a:pt x="4040931" y="0"/>
                </a:lnTo>
                <a:lnTo>
                  <a:pt x="4040931" y="17999"/>
                </a:lnTo>
                <a:lnTo>
                  <a:pt x="4130932" y="17999"/>
                </a:lnTo>
                <a:lnTo>
                  <a:pt x="4130932" y="0"/>
                </a:lnTo>
                <a:close/>
              </a:path>
              <a:path w="6715759" h="2396490">
                <a:moveTo>
                  <a:pt x="4274931" y="0"/>
                </a:moveTo>
                <a:lnTo>
                  <a:pt x="4184931" y="0"/>
                </a:lnTo>
                <a:lnTo>
                  <a:pt x="4184931" y="17999"/>
                </a:lnTo>
                <a:lnTo>
                  <a:pt x="4274931" y="17999"/>
                </a:lnTo>
                <a:lnTo>
                  <a:pt x="4274931" y="0"/>
                </a:lnTo>
                <a:close/>
              </a:path>
              <a:path w="6715759" h="2396490">
                <a:moveTo>
                  <a:pt x="4418931" y="0"/>
                </a:moveTo>
                <a:lnTo>
                  <a:pt x="4328932" y="0"/>
                </a:lnTo>
                <a:lnTo>
                  <a:pt x="4328932" y="17999"/>
                </a:lnTo>
                <a:lnTo>
                  <a:pt x="4418931" y="17999"/>
                </a:lnTo>
                <a:lnTo>
                  <a:pt x="4418931" y="0"/>
                </a:lnTo>
                <a:close/>
              </a:path>
              <a:path w="6715759" h="2396490">
                <a:moveTo>
                  <a:pt x="4562932" y="0"/>
                </a:moveTo>
                <a:lnTo>
                  <a:pt x="4472932" y="0"/>
                </a:lnTo>
                <a:lnTo>
                  <a:pt x="4472932" y="17999"/>
                </a:lnTo>
                <a:lnTo>
                  <a:pt x="4562932" y="17999"/>
                </a:lnTo>
                <a:lnTo>
                  <a:pt x="4562932" y="0"/>
                </a:lnTo>
                <a:close/>
              </a:path>
              <a:path w="6715759" h="2396490">
                <a:moveTo>
                  <a:pt x="4706932" y="0"/>
                </a:moveTo>
                <a:lnTo>
                  <a:pt x="4616932" y="0"/>
                </a:lnTo>
                <a:lnTo>
                  <a:pt x="4616932" y="17999"/>
                </a:lnTo>
                <a:lnTo>
                  <a:pt x="4706932" y="17999"/>
                </a:lnTo>
                <a:lnTo>
                  <a:pt x="4706932" y="0"/>
                </a:lnTo>
                <a:close/>
              </a:path>
              <a:path w="6715759" h="2396490">
                <a:moveTo>
                  <a:pt x="4850932" y="0"/>
                </a:moveTo>
                <a:lnTo>
                  <a:pt x="4760932" y="0"/>
                </a:lnTo>
                <a:lnTo>
                  <a:pt x="4760932" y="17999"/>
                </a:lnTo>
                <a:lnTo>
                  <a:pt x="4850932" y="17999"/>
                </a:lnTo>
                <a:lnTo>
                  <a:pt x="4850932" y="0"/>
                </a:lnTo>
                <a:close/>
              </a:path>
              <a:path w="6715759" h="2396490">
                <a:moveTo>
                  <a:pt x="4994931" y="0"/>
                </a:moveTo>
                <a:lnTo>
                  <a:pt x="4904931" y="0"/>
                </a:lnTo>
                <a:lnTo>
                  <a:pt x="4904931" y="17999"/>
                </a:lnTo>
                <a:lnTo>
                  <a:pt x="4994931" y="17999"/>
                </a:lnTo>
                <a:lnTo>
                  <a:pt x="4994931" y="0"/>
                </a:lnTo>
                <a:close/>
              </a:path>
              <a:path w="6715759" h="2396490">
                <a:moveTo>
                  <a:pt x="5138931" y="0"/>
                </a:moveTo>
                <a:lnTo>
                  <a:pt x="5048931" y="0"/>
                </a:lnTo>
                <a:lnTo>
                  <a:pt x="5048931" y="17999"/>
                </a:lnTo>
                <a:lnTo>
                  <a:pt x="5138931" y="17999"/>
                </a:lnTo>
                <a:lnTo>
                  <a:pt x="5138931" y="0"/>
                </a:lnTo>
                <a:close/>
              </a:path>
              <a:path w="6715759" h="2396490">
                <a:moveTo>
                  <a:pt x="5282932" y="0"/>
                </a:moveTo>
                <a:lnTo>
                  <a:pt x="5192932" y="0"/>
                </a:lnTo>
                <a:lnTo>
                  <a:pt x="5192932" y="17999"/>
                </a:lnTo>
                <a:lnTo>
                  <a:pt x="5282932" y="17999"/>
                </a:lnTo>
                <a:lnTo>
                  <a:pt x="5282932" y="0"/>
                </a:lnTo>
                <a:close/>
              </a:path>
              <a:path w="6715759" h="2396490">
                <a:moveTo>
                  <a:pt x="5426932" y="0"/>
                </a:moveTo>
                <a:lnTo>
                  <a:pt x="5336932" y="0"/>
                </a:lnTo>
                <a:lnTo>
                  <a:pt x="5336932" y="17999"/>
                </a:lnTo>
                <a:lnTo>
                  <a:pt x="5426932" y="17999"/>
                </a:lnTo>
                <a:lnTo>
                  <a:pt x="5426932" y="0"/>
                </a:lnTo>
                <a:close/>
              </a:path>
              <a:path w="6715759" h="2396490">
                <a:moveTo>
                  <a:pt x="5570932" y="0"/>
                </a:moveTo>
                <a:lnTo>
                  <a:pt x="5480932" y="0"/>
                </a:lnTo>
                <a:lnTo>
                  <a:pt x="5480932" y="17999"/>
                </a:lnTo>
                <a:lnTo>
                  <a:pt x="5570932" y="17999"/>
                </a:lnTo>
                <a:lnTo>
                  <a:pt x="5570932" y="0"/>
                </a:lnTo>
                <a:close/>
              </a:path>
              <a:path w="6715759" h="2396490">
                <a:moveTo>
                  <a:pt x="5714932" y="0"/>
                </a:moveTo>
                <a:lnTo>
                  <a:pt x="5624931" y="0"/>
                </a:lnTo>
                <a:lnTo>
                  <a:pt x="5624931" y="17999"/>
                </a:lnTo>
                <a:lnTo>
                  <a:pt x="5714932" y="17999"/>
                </a:lnTo>
                <a:lnTo>
                  <a:pt x="5714932" y="0"/>
                </a:lnTo>
                <a:close/>
              </a:path>
              <a:path w="6715759" h="2396490">
                <a:moveTo>
                  <a:pt x="5858931" y="0"/>
                </a:moveTo>
                <a:lnTo>
                  <a:pt x="5768931" y="0"/>
                </a:lnTo>
                <a:lnTo>
                  <a:pt x="5768931" y="17999"/>
                </a:lnTo>
                <a:lnTo>
                  <a:pt x="5858931" y="17999"/>
                </a:lnTo>
                <a:lnTo>
                  <a:pt x="5858931" y="0"/>
                </a:lnTo>
                <a:close/>
              </a:path>
              <a:path w="6715759" h="2396490">
                <a:moveTo>
                  <a:pt x="6002931" y="0"/>
                </a:moveTo>
                <a:lnTo>
                  <a:pt x="5912932" y="0"/>
                </a:lnTo>
                <a:lnTo>
                  <a:pt x="5912932" y="17999"/>
                </a:lnTo>
                <a:lnTo>
                  <a:pt x="6002931" y="17999"/>
                </a:lnTo>
                <a:lnTo>
                  <a:pt x="6002931" y="0"/>
                </a:lnTo>
                <a:close/>
              </a:path>
              <a:path w="6715759" h="2396490">
                <a:moveTo>
                  <a:pt x="6146932" y="0"/>
                </a:moveTo>
                <a:lnTo>
                  <a:pt x="6056932" y="0"/>
                </a:lnTo>
                <a:lnTo>
                  <a:pt x="6056932" y="17999"/>
                </a:lnTo>
                <a:lnTo>
                  <a:pt x="6146932" y="17999"/>
                </a:lnTo>
                <a:lnTo>
                  <a:pt x="6146932" y="0"/>
                </a:lnTo>
                <a:close/>
              </a:path>
              <a:path w="6715759" h="2396490">
                <a:moveTo>
                  <a:pt x="6201252" y="521"/>
                </a:moveTo>
                <a:lnTo>
                  <a:pt x="6200604" y="18507"/>
                </a:lnTo>
                <a:lnTo>
                  <a:pt x="6226916" y="20099"/>
                </a:lnTo>
                <a:lnTo>
                  <a:pt x="6255306" y="23224"/>
                </a:lnTo>
                <a:lnTo>
                  <a:pt x="6283095" y="27706"/>
                </a:lnTo>
                <a:lnTo>
                  <a:pt x="6288556" y="28875"/>
                </a:lnTo>
                <a:lnTo>
                  <a:pt x="6291875" y="11184"/>
                </a:lnTo>
                <a:lnTo>
                  <a:pt x="6286413" y="10015"/>
                </a:lnTo>
                <a:lnTo>
                  <a:pt x="6257717" y="5389"/>
                </a:lnTo>
                <a:lnTo>
                  <a:pt x="6228443" y="2164"/>
                </a:lnTo>
                <a:lnTo>
                  <a:pt x="6201252" y="521"/>
                </a:lnTo>
                <a:close/>
              </a:path>
              <a:path w="6715759" h="2396490">
                <a:moveTo>
                  <a:pt x="6345152" y="24480"/>
                </a:moveTo>
                <a:lnTo>
                  <a:pt x="6340011" y="41730"/>
                </a:lnTo>
                <a:lnTo>
                  <a:pt x="6362586" y="49118"/>
                </a:lnTo>
                <a:lnTo>
                  <a:pt x="6387693" y="58853"/>
                </a:lnTo>
                <a:lnTo>
                  <a:pt x="6412050" y="69851"/>
                </a:lnTo>
                <a:lnTo>
                  <a:pt x="6421932" y="74984"/>
                </a:lnTo>
                <a:lnTo>
                  <a:pt x="6429787" y="58792"/>
                </a:lnTo>
                <a:lnTo>
                  <a:pt x="6419905" y="53658"/>
                </a:lnTo>
                <a:lnTo>
                  <a:pt x="6394648" y="42250"/>
                </a:lnTo>
                <a:lnTo>
                  <a:pt x="6368642" y="32170"/>
                </a:lnTo>
                <a:lnTo>
                  <a:pt x="6345152" y="24480"/>
                </a:lnTo>
                <a:close/>
              </a:path>
              <a:path w="6715759" h="2396490">
                <a:moveTo>
                  <a:pt x="6477220" y="86536"/>
                </a:moveTo>
                <a:lnTo>
                  <a:pt x="6467623" y="101765"/>
                </a:lnTo>
                <a:lnTo>
                  <a:pt x="6480352" y="110293"/>
                </a:lnTo>
                <a:lnTo>
                  <a:pt x="6501430" y="126198"/>
                </a:lnTo>
                <a:lnTo>
                  <a:pt x="6521612" y="143287"/>
                </a:lnTo>
                <a:lnTo>
                  <a:pt x="6536354" y="157266"/>
                </a:lnTo>
                <a:lnTo>
                  <a:pt x="6548365" y="143859"/>
                </a:lnTo>
                <a:lnTo>
                  <a:pt x="6533622" y="129881"/>
                </a:lnTo>
                <a:lnTo>
                  <a:pt x="6512670" y="112143"/>
                </a:lnTo>
                <a:lnTo>
                  <a:pt x="6490785" y="95627"/>
                </a:lnTo>
                <a:lnTo>
                  <a:pt x="6477220" y="86536"/>
                </a:lnTo>
                <a:close/>
              </a:path>
              <a:path w="6715759" h="2396490">
                <a:moveTo>
                  <a:pt x="6585551" y="184345"/>
                </a:moveTo>
                <a:lnTo>
                  <a:pt x="6572117" y="196319"/>
                </a:lnTo>
                <a:lnTo>
                  <a:pt x="6576491" y="201509"/>
                </a:lnTo>
                <a:lnTo>
                  <a:pt x="6592792" y="223185"/>
                </a:lnTo>
                <a:lnTo>
                  <a:pt x="6608044" y="245969"/>
                </a:lnTo>
                <a:lnTo>
                  <a:pt x="6621923" y="269345"/>
                </a:lnTo>
                <a:lnTo>
                  <a:pt x="6637150" y="259740"/>
                </a:lnTo>
                <a:lnTo>
                  <a:pt x="6623273" y="236366"/>
                </a:lnTo>
                <a:lnTo>
                  <a:pt x="6607473" y="212766"/>
                </a:lnTo>
                <a:lnTo>
                  <a:pt x="6590574" y="190299"/>
                </a:lnTo>
                <a:lnTo>
                  <a:pt x="6585551" y="184345"/>
                </a:lnTo>
                <a:close/>
              </a:path>
              <a:path w="6715759" h="2396490">
                <a:moveTo>
                  <a:pt x="6661562" y="308959"/>
                </a:moveTo>
                <a:lnTo>
                  <a:pt x="6645399" y="316878"/>
                </a:lnTo>
                <a:lnTo>
                  <a:pt x="6647209" y="320828"/>
                </a:lnTo>
                <a:lnTo>
                  <a:pt x="6657959" y="347901"/>
                </a:lnTo>
                <a:lnTo>
                  <a:pt x="6667492" y="376002"/>
                </a:lnTo>
                <a:lnTo>
                  <a:pt x="6674472" y="400500"/>
                </a:lnTo>
                <a:lnTo>
                  <a:pt x="6691659" y="395143"/>
                </a:lnTo>
                <a:lnTo>
                  <a:pt x="6684678" y="370645"/>
                </a:lnTo>
                <a:lnTo>
                  <a:pt x="6674850" y="341687"/>
                </a:lnTo>
                <a:lnTo>
                  <a:pt x="6663762" y="313758"/>
                </a:lnTo>
                <a:lnTo>
                  <a:pt x="6661562" y="308959"/>
                </a:lnTo>
                <a:close/>
              </a:path>
              <a:path w="6715759" h="2396490">
                <a:moveTo>
                  <a:pt x="6703578" y="448682"/>
                </a:moveTo>
                <a:lnTo>
                  <a:pt x="6685953" y="452347"/>
                </a:lnTo>
                <a:lnTo>
                  <a:pt x="6688527" y="466365"/>
                </a:lnTo>
                <a:lnTo>
                  <a:pt x="6692905" y="498449"/>
                </a:lnTo>
                <a:lnTo>
                  <a:pt x="6695903" y="531489"/>
                </a:lnTo>
                <a:lnTo>
                  <a:pt x="6696321" y="540443"/>
                </a:lnTo>
                <a:lnTo>
                  <a:pt x="6714277" y="539211"/>
                </a:lnTo>
                <a:lnTo>
                  <a:pt x="6713860" y="530259"/>
                </a:lnTo>
                <a:lnTo>
                  <a:pt x="6710789" y="496426"/>
                </a:lnTo>
                <a:lnTo>
                  <a:pt x="6706303" y="463529"/>
                </a:lnTo>
                <a:lnTo>
                  <a:pt x="6703578" y="448682"/>
                </a:lnTo>
                <a:close/>
              </a:path>
              <a:path w="6715759" h="2396490">
                <a:moveTo>
                  <a:pt x="6696303" y="636681"/>
                </a:moveTo>
                <a:lnTo>
                  <a:pt x="6695607" y="668422"/>
                </a:lnTo>
                <a:lnTo>
                  <a:pt x="6694625" y="683341"/>
                </a:lnTo>
                <a:lnTo>
                  <a:pt x="6712610" y="684126"/>
                </a:lnTo>
                <a:lnTo>
                  <a:pt x="6713593" y="669207"/>
                </a:lnTo>
                <a:lnTo>
                  <a:pt x="6714292" y="637199"/>
                </a:lnTo>
                <a:lnTo>
                  <a:pt x="6714303" y="636689"/>
                </a:lnTo>
                <a:lnTo>
                  <a:pt x="6696303" y="636681"/>
                </a:lnTo>
                <a:close/>
              </a:path>
              <a:path w="6715759" h="2396490">
                <a:moveTo>
                  <a:pt x="6715610" y="593571"/>
                </a:moveTo>
                <a:lnTo>
                  <a:pt x="6697616" y="594025"/>
                </a:lnTo>
                <a:lnTo>
                  <a:pt x="6697630" y="600668"/>
                </a:lnTo>
                <a:lnTo>
                  <a:pt x="6696303" y="636681"/>
                </a:lnTo>
                <a:lnTo>
                  <a:pt x="6714303" y="636689"/>
                </a:lnTo>
                <a:lnTo>
                  <a:pt x="6714298" y="636930"/>
                </a:lnTo>
                <a:lnTo>
                  <a:pt x="6715641" y="600668"/>
                </a:lnTo>
                <a:lnTo>
                  <a:pt x="6715610" y="593571"/>
                </a:lnTo>
                <a:close/>
              </a:path>
              <a:path w="6715759" h="2396490">
                <a:moveTo>
                  <a:pt x="6689092" y="736211"/>
                </a:moveTo>
                <a:lnTo>
                  <a:pt x="6685603" y="758027"/>
                </a:lnTo>
                <a:lnTo>
                  <a:pt x="6679742" y="786006"/>
                </a:lnTo>
                <a:lnTo>
                  <a:pt x="6672672" y="813031"/>
                </a:lnTo>
                <a:lnTo>
                  <a:pt x="6669637" y="822632"/>
                </a:lnTo>
                <a:lnTo>
                  <a:pt x="6686932" y="827622"/>
                </a:lnTo>
                <a:lnTo>
                  <a:pt x="6689967" y="818020"/>
                </a:lnTo>
                <a:lnTo>
                  <a:pt x="6697267" y="790124"/>
                </a:lnTo>
                <a:lnTo>
                  <a:pt x="6703308" y="761288"/>
                </a:lnTo>
                <a:lnTo>
                  <a:pt x="6706927" y="738630"/>
                </a:lnTo>
                <a:lnTo>
                  <a:pt x="6689092" y="736211"/>
                </a:lnTo>
                <a:close/>
              </a:path>
              <a:path w="6715759" h="2396490">
                <a:moveTo>
                  <a:pt x="6651457" y="872460"/>
                </a:moveTo>
                <a:lnTo>
                  <a:pt x="6644546" y="888351"/>
                </a:lnTo>
                <a:lnTo>
                  <a:pt x="6632975" y="911531"/>
                </a:lnTo>
                <a:lnTo>
                  <a:pt x="6620357" y="933735"/>
                </a:lnTo>
                <a:lnTo>
                  <a:pt x="6609669" y="950385"/>
                </a:lnTo>
                <a:lnTo>
                  <a:pt x="6625076" y="959695"/>
                </a:lnTo>
                <a:lnTo>
                  <a:pt x="6635765" y="943044"/>
                </a:lnTo>
                <a:lnTo>
                  <a:pt x="6648858" y="919998"/>
                </a:lnTo>
                <a:lnTo>
                  <a:pt x="6660860" y="895960"/>
                </a:lnTo>
                <a:lnTo>
                  <a:pt x="6668147" y="879199"/>
                </a:lnTo>
                <a:lnTo>
                  <a:pt x="6651457" y="872460"/>
                </a:lnTo>
                <a:close/>
              </a:path>
              <a:path w="6715759" h="2396490">
                <a:moveTo>
                  <a:pt x="6577910" y="992808"/>
                </a:moveTo>
                <a:lnTo>
                  <a:pt x="6542698" y="1030053"/>
                </a:lnTo>
                <a:lnTo>
                  <a:pt x="6514852" y="1054055"/>
                </a:lnTo>
                <a:lnTo>
                  <a:pt x="6526486" y="1067793"/>
                </a:lnTo>
                <a:lnTo>
                  <a:pt x="6573111" y="1025175"/>
                </a:lnTo>
                <a:lnTo>
                  <a:pt x="6592215" y="1003730"/>
                </a:lnTo>
                <a:lnTo>
                  <a:pt x="6577910" y="992808"/>
                </a:lnTo>
                <a:close/>
              </a:path>
              <a:path w="6715759" h="2396490">
                <a:moveTo>
                  <a:pt x="6471685" y="1084827"/>
                </a:moveTo>
                <a:lnTo>
                  <a:pt x="6421440" y="1112655"/>
                </a:lnTo>
                <a:lnTo>
                  <a:pt x="6393287" y="1124945"/>
                </a:lnTo>
                <a:lnTo>
                  <a:pt x="6400242" y="1141549"/>
                </a:lnTo>
                <a:lnTo>
                  <a:pt x="6452078" y="1117274"/>
                </a:lnTo>
                <a:lnTo>
                  <a:pt x="6481808" y="1099710"/>
                </a:lnTo>
                <a:lnTo>
                  <a:pt x="6471685" y="1084827"/>
                </a:lnTo>
                <a:close/>
              </a:path>
              <a:path w="6715759" h="2396490">
                <a:moveTo>
                  <a:pt x="6343125" y="1142405"/>
                </a:moveTo>
                <a:lnTo>
                  <a:pt x="6326619" y="1147130"/>
                </a:lnTo>
                <a:lnTo>
                  <a:pt x="6301451" y="1153109"/>
                </a:lnTo>
                <a:lnTo>
                  <a:pt x="6275754" y="1158019"/>
                </a:lnTo>
                <a:lnTo>
                  <a:pt x="6256371" y="1160852"/>
                </a:lnTo>
                <a:lnTo>
                  <a:pt x="6259360" y="1178600"/>
                </a:lnTo>
                <a:lnTo>
                  <a:pt x="6278742" y="1175767"/>
                </a:lnTo>
                <a:lnTo>
                  <a:pt x="6305217" y="1170712"/>
                </a:lnTo>
                <a:lnTo>
                  <a:pt x="6331176" y="1164546"/>
                </a:lnTo>
                <a:lnTo>
                  <a:pt x="6348474" y="1159592"/>
                </a:lnTo>
                <a:lnTo>
                  <a:pt x="6343125" y="1142405"/>
                </a:lnTo>
                <a:close/>
              </a:path>
              <a:path w="6715759" h="2396490">
                <a:moveTo>
                  <a:pt x="6168373" y="1166799"/>
                </a:moveTo>
                <a:lnTo>
                  <a:pt x="6114143" y="1166799"/>
                </a:lnTo>
                <a:lnTo>
                  <a:pt x="6114143" y="1184799"/>
                </a:lnTo>
                <a:lnTo>
                  <a:pt x="6168373" y="1184799"/>
                </a:lnTo>
                <a:lnTo>
                  <a:pt x="6168373" y="1166799"/>
                </a:lnTo>
                <a:close/>
              </a:path>
              <a:path w="6715759" h="2396490">
                <a:moveTo>
                  <a:pt x="6203387" y="1165781"/>
                </a:moveTo>
                <a:lnTo>
                  <a:pt x="6195844" y="1166246"/>
                </a:lnTo>
                <a:lnTo>
                  <a:pt x="6168373" y="1166799"/>
                </a:lnTo>
                <a:lnTo>
                  <a:pt x="6168373" y="1184799"/>
                </a:lnTo>
                <a:lnTo>
                  <a:pt x="6196572" y="1184230"/>
                </a:lnTo>
                <a:lnTo>
                  <a:pt x="6204856" y="1183723"/>
                </a:lnTo>
                <a:lnTo>
                  <a:pt x="6203387" y="1165781"/>
                </a:lnTo>
                <a:close/>
              </a:path>
              <a:path w="6715759" h="2396490">
                <a:moveTo>
                  <a:pt x="6060142" y="1166799"/>
                </a:moveTo>
                <a:lnTo>
                  <a:pt x="5970143" y="1166799"/>
                </a:lnTo>
                <a:lnTo>
                  <a:pt x="5970143" y="1184799"/>
                </a:lnTo>
                <a:lnTo>
                  <a:pt x="6060142" y="1184799"/>
                </a:lnTo>
                <a:lnTo>
                  <a:pt x="6060142" y="1166799"/>
                </a:lnTo>
                <a:close/>
              </a:path>
              <a:path w="6715759" h="2396490">
                <a:moveTo>
                  <a:pt x="5916143" y="1166799"/>
                </a:moveTo>
                <a:lnTo>
                  <a:pt x="5826142" y="1166799"/>
                </a:lnTo>
                <a:lnTo>
                  <a:pt x="5826142" y="1184799"/>
                </a:lnTo>
                <a:lnTo>
                  <a:pt x="5916143" y="1184799"/>
                </a:lnTo>
                <a:lnTo>
                  <a:pt x="5916143" y="1166799"/>
                </a:lnTo>
                <a:close/>
              </a:path>
              <a:path w="6715759" h="2396490">
                <a:moveTo>
                  <a:pt x="5772143" y="1166799"/>
                </a:moveTo>
                <a:lnTo>
                  <a:pt x="5682143" y="1166799"/>
                </a:lnTo>
                <a:lnTo>
                  <a:pt x="5682143" y="1184799"/>
                </a:lnTo>
                <a:lnTo>
                  <a:pt x="5772143" y="1184799"/>
                </a:lnTo>
                <a:lnTo>
                  <a:pt x="5772143" y="1166799"/>
                </a:lnTo>
                <a:close/>
              </a:path>
              <a:path w="6715759" h="2396490">
                <a:moveTo>
                  <a:pt x="5628143" y="1166799"/>
                </a:moveTo>
                <a:lnTo>
                  <a:pt x="5538143" y="1166799"/>
                </a:lnTo>
                <a:lnTo>
                  <a:pt x="5538143" y="1184799"/>
                </a:lnTo>
                <a:lnTo>
                  <a:pt x="5628143" y="1184799"/>
                </a:lnTo>
                <a:lnTo>
                  <a:pt x="5628143" y="1166799"/>
                </a:lnTo>
                <a:close/>
              </a:path>
              <a:path w="6715759" h="2396490">
                <a:moveTo>
                  <a:pt x="5484143" y="1166799"/>
                </a:moveTo>
                <a:lnTo>
                  <a:pt x="5394143" y="1166799"/>
                </a:lnTo>
                <a:lnTo>
                  <a:pt x="5394143" y="1184799"/>
                </a:lnTo>
                <a:lnTo>
                  <a:pt x="5484143" y="1184799"/>
                </a:lnTo>
                <a:lnTo>
                  <a:pt x="5484143" y="1166799"/>
                </a:lnTo>
                <a:close/>
              </a:path>
              <a:path w="6715759" h="2396490">
                <a:moveTo>
                  <a:pt x="5340142" y="1166799"/>
                </a:moveTo>
                <a:lnTo>
                  <a:pt x="5250143" y="1166799"/>
                </a:lnTo>
                <a:lnTo>
                  <a:pt x="5250143" y="1184799"/>
                </a:lnTo>
                <a:lnTo>
                  <a:pt x="5340142" y="1184799"/>
                </a:lnTo>
                <a:lnTo>
                  <a:pt x="5340142" y="1166799"/>
                </a:lnTo>
                <a:close/>
              </a:path>
              <a:path w="6715759" h="2396490">
                <a:moveTo>
                  <a:pt x="5196144" y="1166799"/>
                </a:moveTo>
                <a:lnTo>
                  <a:pt x="5106142" y="1166799"/>
                </a:lnTo>
                <a:lnTo>
                  <a:pt x="5106142" y="1184799"/>
                </a:lnTo>
                <a:lnTo>
                  <a:pt x="5196144" y="1184799"/>
                </a:lnTo>
                <a:lnTo>
                  <a:pt x="5196144" y="1166799"/>
                </a:lnTo>
                <a:close/>
              </a:path>
              <a:path w="6715759" h="2396490">
                <a:moveTo>
                  <a:pt x="5052143" y="1166799"/>
                </a:moveTo>
                <a:lnTo>
                  <a:pt x="4962144" y="1166799"/>
                </a:lnTo>
                <a:lnTo>
                  <a:pt x="4962144" y="1184799"/>
                </a:lnTo>
                <a:lnTo>
                  <a:pt x="5052143" y="1184799"/>
                </a:lnTo>
                <a:lnTo>
                  <a:pt x="5052143" y="1166799"/>
                </a:lnTo>
                <a:close/>
              </a:path>
              <a:path w="6715759" h="2396490">
                <a:moveTo>
                  <a:pt x="4908143" y="1166799"/>
                </a:moveTo>
                <a:lnTo>
                  <a:pt x="4818143" y="1166799"/>
                </a:lnTo>
                <a:lnTo>
                  <a:pt x="4818143" y="1184799"/>
                </a:lnTo>
                <a:lnTo>
                  <a:pt x="4908143" y="1184799"/>
                </a:lnTo>
                <a:lnTo>
                  <a:pt x="4908143" y="1166799"/>
                </a:lnTo>
                <a:close/>
              </a:path>
              <a:path w="6715759" h="2396490">
                <a:moveTo>
                  <a:pt x="4764143" y="1166799"/>
                </a:moveTo>
                <a:lnTo>
                  <a:pt x="4674143" y="1166799"/>
                </a:lnTo>
                <a:lnTo>
                  <a:pt x="4674143" y="1184799"/>
                </a:lnTo>
                <a:lnTo>
                  <a:pt x="4764143" y="1184799"/>
                </a:lnTo>
                <a:lnTo>
                  <a:pt x="4764143" y="1166799"/>
                </a:lnTo>
                <a:close/>
              </a:path>
              <a:path w="6715759" h="2396490">
                <a:moveTo>
                  <a:pt x="4620143" y="1166799"/>
                </a:moveTo>
                <a:lnTo>
                  <a:pt x="4530143" y="1166799"/>
                </a:lnTo>
                <a:lnTo>
                  <a:pt x="4530143" y="1184799"/>
                </a:lnTo>
                <a:lnTo>
                  <a:pt x="4620143" y="1184799"/>
                </a:lnTo>
                <a:lnTo>
                  <a:pt x="4620143" y="1166799"/>
                </a:lnTo>
                <a:close/>
              </a:path>
              <a:path w="6715759" h="2396490">
                <a:moveTo>
                  <a:pt x="4476142" y="1166799"/>
                </a:moveTo>
                <a:lnTo>
                  <a:pt x="4386143" y="1166799"/>
                </a:lnTo>
                <a:lnTo>
                  <a:pt x="4386143" y="1184799"/>
                </a:lnTo>
                <a:lnTo>
                  <a:pt x="4476142" y="1184799"/>
                </a:lnTo>
                <a:lnTo>
                  <a:pt x="4476142" y="1166799"/>
                </a:lnTo>
                <a:close/>
              </a:path>
              <a:path w="6715759" h="2396490">
                <a:moveTo>
                  <a:pt x="4332143" y="1166799"/>
                </a:moveTo>
                <a:lnTo>
                  <a:pt x="4242142" y="1166799"/>
                </a:lnTo>
                <a:lnTo>
                  <a:pt x="4242142" y="1184799"/>
                </a:lnTo>
                <a:lnTo>
                  <a:pt x="4332143" y="1184799"/>
                </a:lnTo>
                <a:lnTo>
                  <a:pt x="4332143" y="1166799"/>
                </a:lnTo>
                <a:close/>
              </a:path>
              <a:path w="6715759" h="2396490">
                <a:moveTo>
                  <a:pt x="4188143" y="1166799"/>
                </a:moveTo>
                <a:lnTo>
                  <a:pt x="4098143" y="1166799"/>
                </a:lnTo>
                <a:lnTo>
                  <a:pt x="4098143" y="1184799"/>
                </a:lnTo>
                <a:lnTo>
                  <a:pt x="4188143" y="1184799"/>
                </a:lnTo>
                <a:lnTo>
                  <a:pt x="4188143" y="1166799"/>
                </a:lnTo>
                <a:close/>
              </a:path>
              <a:path w="6715759" h="2396490">
                <a:moveTo>
                  <a:pt x="4044143" y="1166799"/>
                </a:moveTo>
                <a:lnTo>
                  <a:pt x="3954143" y="1166799"/>
                </a:lnTo>
                <a:lnTo>
                  <a:pt x="3954143" y="1184799"/>
                </a:lnTo>
                <a:lnTo>
                  <a:pt x="4044143" y="1184799"/>
                </a:lnTo>
                <a:lnTo>
                  <a:pt x="4044143" y="1166799"/>
                </a:lnTo>
                <a:close/>
              </a:path>
              <a:path w="6715759" h="2396490">
                <a:moveTo>
                  <a:pt x="3900143" y="1166799"/>
                </a:moveTo>
                <a:lnTo>
                  <a:pt x="3810143" y="1166799"/>
                </a:lnTo>
                <a:lnTo>
                  <a:pt x="3810143" y="1184799"/>
                </a:lnTo>
                <a:lnTo>
                  <a:pt x="3900143" y="1184799"/>
                </a:lnTo>
                <a:lnTo>
                  <a:pt x="3900143" y="1166799"/>
                </a:lnTo>
                <a:close/>
              </a:path>
              <a:path w="6715759" h="2396490">
                <a:moveTo>
                  <a:pt x="3756143" y="1166799"/>
                </a:moveTo>
                <a:lnTo>
                  <a:pt x="3666143" y="1166799"/>
                </a:lnTo>
                <a:lnTo>
                  <a:pt x="3666143" y="1184799"/>
                </a:lnTo>
                <a:lnTo>
                  <a:pt x="3756143" y="1184799"/>
                </a:lnTo>
                <a:lnTo>
                  <a:pt x="3756143" y="1166799"/>
                </a:lnTo>
                <a:close/>
              </a:path>
              <a:path w="6715759" h="2396490">
                <a:moveTo>
                  <a:pt x="3612142" y="1166799"/>
                </a:moveTo>
                <a:lnTo>
                  <a:pt x="3522143" y="1166799"/>
                </a:lnTo>
                <a:lnTo>
                  <a:pt x="3522143" y="1184799"/>
                </a:lnTo>
                <a:lnTo>
                  <a:pt x="3612142" y="1184799"/>
                </a:lnTo>
                <a:lnTo>
                  <a:pt x="3612142" y="1166799"/>
                </a:lnTo>
                <a:close/>
              </a:path>
              <a:path w="6715759" h="2396490">
                <a:moveTo>
                  <a:pt x="3468143" y="1166799"/>
                </a:moveTo>
                <a:lnTo>
                  <a:pt x="3378142" y="1166799"/>
                </a:lnTo>
                <a:lnTo>
                  <a:pt x="3378142" y="1184799"/>
                </a:lnTo>
                <a:lnTo>
                  <a:pt x="3468143" y="1184799"/>
                </a:lnTo>
                <a:lnTo>
                  <a:pt x="3468143" y="1166799"/>
                </a:lnTo>
                <a:close/>
              </a:path>
              <a:path w="6715759" h="2396490">
                <a:moveTo>
                  <a:pt x="3249626" y="1166799"/>
                </a:moveTo>
                <a:lnTo>
                  <a:pt x="3234143" y="1166799"/>
                </a:lnTo>
                <a:lnTo>
                  <a:pt x="3234143" y="1184799"/>
                </a:lnTo>
                <a:lnTo>
                  <a:pt x="3249626" y="1184799"/>
                </a:lnTo>
                <a:lnTo>
                  <a:pt x="3249626" y="1166799"/>
                </a:lnTo>
                <a:close/>
              </a:path>
              <a:path w="6715759" h="2396490">
                <a:moveTo>
                  <a:pt x="3324143" y="1166799"/>
                </a:moveTo>
                <a:lnTo>
                  <a:pt x="3249626" y="1166799"/>
                </a:lnTo>
                <a:lnTo>
                  <a:pt x="3249626" y="1184799"/>
                </a:lnTo>
                <a:lnTo>
                  <a:pt x="3324143" y="1184799"/>
                </a:lnTo>
                <a:lnTo>
                  <a:pt x="3324143" y="1166799"/>
                </a:lnTo>
                <a:close/>
              </a:path>
              <a:path w="6715759" h="2396490">
                <a:moveTo>
                  <a:pt x="3180143" y="1166799"/>
                </a:moveTo>
                <a:lnTo>
                  <a:pt x="3090143" y="1166799"/>
                </a:lnTo>
                <a:lnTo>
                  <a:pt x="3090143" y="1184799"/>
                </a:lnTo>
                <a:lnTo>
                  <a:pt x="3180143" y="1184799"/>
                </a:lnTo>
                <a:lnTo>
                  <a:pt x="3180143" y="1166799"/>
                </a:lnTo>
                <a:close/>
              </a:path>
              <a:path w="6715759" h="2396490">
                <a:moveTo>
                  <a:pt x="3036143" y="1166799"/>
                </a:moveTo>
                <a:lnTo>
                  <a:pt x="2946143" y="1166799"/>
                </a:lnTo>
                <a:lnTo>
                  <a:pt x="2946143" y="1184799"/>
                </a:lnTo>
                <a:lnTo>
                  <a:pt x="3036143" y="1184799"/>
                </a:lnTo>
                <a:lnTo>
                  <a:pt x="3036143" y="1166799"/>
                </a:lnTo>
                <a:close/>
              </a:path>
              <a:path w="6715759" h="2396490">
                <a:moveTo>
                  <a:pt x="2892143" y="1166799"/>
                </a:moveTo>
                <a:lnTo>
                  <a:pt x="2802143" y="1166799"/>
                </a:lnTo>
                <a:lnTo>
                  <a:pt x="2802143" y="1184799"/>
                </a:lnTo>
                <a:lnTo>
                  <a:pt x="2892143" y="1184799"/>
                </a:lnTo>
                <a:lnTo>
                  <a:pt x="2892143" y="1166799"/>
                </a:lnTo>
                <a:close/>
              </a:path>
              <a:path w="6715759" h="2396490">
                <a:moveTo>
                  <a:pt x="2748142" y="1166799"/>
                </a:moveTo>
                <a:lnTo>
                  <a:pt x="2658143" y="1166799"/>
                </a:lnTo>
                <a:lnTo>
                  <a:pt x="2658143" y="1184799"/>
                </a:lnTo>
                <a:lnTo>
                  <a:pt x="2748142" y="1184799"/>
                </a:lnTo>
                <a:lnTo>
                  <a:pt x="2748142" y="1166799"/>
                </a:lnTo>
                <a:close/>
              </a:path>
              <a:path w="6715759" h="2396490">
                <a:moveTo>
                  <a:pt x="2604143" y="1166799"/>
                </a:moveTo>
                <a:lnTo>
                  <a:pt x="2514142" y="1166799"/>
                </a:lnTo>
                <a:lnTo>
                  <a:pt x="2514142" y="1184799"/>
                </a:lnTo>
                <a:lnTo>
                  <a:pt x="2604143" y="1184799"/>
                </a:lnTo>
                <a:lnTo>
                  <a:pt x="2604143" y="1166799"/>
                </a:lnTo>
                <a:close/>
              </a:path>
              <a:path w="6715759" h="2396490">
                <a:moveTo>
                  <a:pt x="2460143" y="1166799"/>
                </a:moveTo>
                <a:lnTo>
                  <a:pt x="2370143" y="1166799"/>
                </a:lnTo>
                <a:lnTo>
                  <a:pt x="2370143" y="1184799"/>
                </a:lnTo>
                <a:lnTo>
                  <a:pt x="2460143" y="1184799"/>
                </a:lnTo>
                <a:lnTo>
                  <a:pt x="2460143" y="1166799"/>
                </a:lnTo>
                <a:close/>
              </a:path>
              <a:path w="6715759" h="2396490">
                <a:moveTo>
                  <a:pt x="2316143" y="1166799"/>
                </a:moveTo>
                <a:lnTo>
                  <a:pt x="2226143" y="1166799"/>
                </a:lnTo>
                <a:lnTo>
                  <a:pt x="2226143" y="1184799"/>
                </a:lnTo>
                <a:lnTo>
                  <a:pt x="2316143" y="1184799"/>
                </a:lnTo>
                <a:lnTo>
                  <a:pt x="2316143" y="1166799"/>
                </a:lnTo>
                <a:close/>
              </a:path>
              <a:path w="6715759" h="2396490">
                <a:moveTo>
                  <a:pt x="2172143" y="1166799"/>
                </a:moveTo>
                <a:lnTo>
                  <a:pt x="2082143" y="1166799"/>
                </a:lnTo>
                <a:lnTo>
                  <a:pt x="2082143" y="1184799"/>
                </a:lnTo>
                <a:lnTo>
                  <a:pt x="2172143" y="1184799"/>
                </a:lnTo>
                <a:lnTo>
                  <a:pt x="2172143" y="1166799"/>
                </a:lnTo>
                <a:close/>
              </a:path>
              <a:path w="6715759" h="2396490">
                <a:moveTo>
                  <a:pt x="2028143" y="1166799"/>
                </a:moveTo>
                <a:lnTo>
                  <a:pt x="1938143" y="1166799"/>
                </a:lnTo>
                <a:lnTo>
                  <a:pt x="1938143" y="1184799"/>
                </a:lnTo>
                <a:lnTo>
                  <a:pt x="2028143" y="1184799"/>
                </a:lnTo>
                <a:lnTo>
                  <a:pt x="2028143" y="1166799"/>
                </a:lnTo>
                <a:close/>
              </a:path>
              <a:path w="6715759" h="2396490">
                <a:moveTo>
                  <a:pt x="1884142" y="1166799"/>
                </a:moveTo>
                <a:lnTo>
                  <a:pt x="1794142" y="1166799"/>
                </a:lnTo>
                <a:lnTo>
                  <a:pt x="1794142" y="1184799"/>
                </a:lnTo>
                <a:lnTo>
                  <a:pt x="1884142" y="1184799"/>
                </a:lnTo>
                <a:lnTo>
                  <a:pt x="1884142" y="1166799"/>
                </a:lnTo>
                <a:close/>
              </a:path>
              <a:path w="6715759" h="2396490">
                <a:moveTo>
                  <a:pt x="1740143" y="1166799"/>
                </a:moveTo>
                <a:lnTo>
                  <a:pt x="1650144" y="1166799"/>
                </a:lnTo>
                <a:lnTo>
                  <a:pt x="1650144" y="1184799"/>
                </a:lnTo>
                <a:lnTo>
                  <a:pt x="1740143" y="1184799"/>
                </a:lnTo>
                <a:lnTo>
                  <a:pt x="1740143" y="1166799"/>
                </a:lnTo>
                <a:close/>
              </a:path>
              <a:path w="6715759" h="2396490">
                <a:moveTo>
                  <a:pt x="1596143" y="1166799"/>
                </a:moveTo>
                <a:lnTo>
                  <a:pt x="1506143" y="1166799"/>
                </a:lnTo>
                <a:lnTo>
                  <a:pt x="1506143" y="1184799"/>
                </a:lnTo>
                <a:lnTo>
                  <a:pt x="1596143" y="1184799"/>
                </a:lnTo>
                <a:lnTo>
                  <a:pt x="1596143" y="1166799"/>
                </a:lnTo>
                <a:close/>
              </a:path>
              <a:path w="6715759" h="2396490">
                <a:moveTo>
                  <a:pt x="1452143" y="1166799"/>
                </a:moveTo>
                <a:lnTo>
                  <a:pt x="1362143" y="1166799"/>
                </a:lnTo>
                <a:lnTo>
                  <a:pt x="1362143" y="1184799"/>
                </a:lnTo>
                <a:lnTo>
                  <a:pt x="1452143" y="1184799"/>
                </a:lnTo>
                <a:lnTo>
                  <a:pt x="1452143" y="1166799"/>
                </a:lnTo>
                <a:close/>
              </a:path>
              <a:path w="6715759" h="2396490">
                <a:moveTo>
                  <a:pt x="1308143" y="1166799"/>
                </a:moveTo>
                <a:lnTo>
                  <a:pt x="1218143" y="1166799"/>
                </a:lnTo>
                <a:lnTo>
                  <a:pt x="1218143" y="1184799"/>
                </a:lnTo>
                <a:lnTo>
                  <a:pt x="1308143" y="1184799"/>
                </a:lnTo>
                <a:lnTo>
                  <a:pt x="1308143" y="1166799"/>
                </a:lnTo>
                <a:close/>
              </a:path>
              <a:path w="6715759" h="2396490">
                <a:moveTo>
                  <a:pt x="1164142" y="1166799"/>
                </a:moveTo>
                <a:lnTo>
                  <a:pt x="1074143" y="1166799"/>
                </a:lnTo>
                <a:lnTo>
                  <a:pt x="1074143" y="1184799"/>
                </a:lnTo>
                <a:lnTo>
                  <a:pt x="1164142" y="1184799"/>
                </a:lnTo>
                <a:lnTo>
                  <a:pt x="1164142" y="1166799"/>
                </a:lnTo>
                <a:close/>
              </a:path>
              <a:path w="6715759" h="2396490">
                <a:moveTo>
                  <a:pt x="1020144" y="1166799"/>
                </a:moveTo>
                <a:lnTo>
                  <a:pt x="930142" y="1166799"/>
                </a:lnTo>
                <a:lnTo>
                  <a:pt x="930142" y="1184799"/>
                </a:lnTo>
                <a:lnTo>
                  <a:pt x="1020144" y="1184799"/>
                </a:lnTo>
                <a:lnTo>
                  <a:pt x="1020144" y="1166799"/>
                </a:lnTo>
                <a:close/>
              </a:path>
              <a:path w="6715759" h="2396490">
                <a:moveTo>
                  <a:pt x="857844" y="1166799"/>
                </a:moveTo>
                <a:lnTo>
                  <a:pt x="786143" y="1166799"/>
                </a:lnTo>
                <a:lnTo>
                  <a:pt x="786143" y="1184799"/>
                </a:lnTo>
                <a:lnTo>
                  <a:pt x="857844" y="1184799"/>
                </a:lnTo>
                <a:lnTo>
                  <a:pt x="857844" y="1166799"/>
                </a:lnTo>
                <a:close/>
              </a:path>
              <a:path w="6715759" h="2396490">
                <a:moveTo>
                  <a:pt x="876143" y="1166799"/>
                </a:moveTo>
                <a:lnTo>
                  <a:pt x="857844" y="1166799"/>
                </a:lnTo>
                <a:lnTo>
                  <a:pt x="857844" y="1184799"/>
                </a:lnTo>
                <a:lnTo>
                  <a:pt x="876143" y="1184799"/>
                </a:lnTo>
                <a:lnTo>
                  <a:pt x="876143" y="1166799"/>
                </a:lnTo>
                <a:close/>
              </a:path>
              <a:path w="6715759" h="2396490">
                <a:moveTo>
                  <a:pt x="732143" y="1166799"/>
                </a:moveTo>
                <a:lnTo>
                  <a:pt x="642143" y="1166799"/>
                </a:lnTo>
                <a:lnTo>
                  <a:pt x="642143" y="1184799"/>
                </a:lnTo>
                <a:lnTo>
                  <a:pt x="732143" y="1184799"/>
                </a:lnTo>
                <a:lnTo>
                  <a:pt x="732143" y="1166799"/>
                </a:lnTo>
                <a:close/>
              </a:path>
              <a:path w="6715759" h="2396490">
                <a:moveTo>
                  <a:pt x="551700" y="1166799"/>
                </a:moveTo>
                <a:lnTo>
                  <a:pt x="523422" y="1167469"/>
                </a:lnTo>
                <a:lnTo>
                  <a:pt x="497790" y="1169297"/>
                </a:lnTo>
                <a:lnTo>
                  <a:pt x="498640" y="1187277"/>
                </a:lnTo>
                <a:lnTo>
                  <a:pt x="524272" y="1185448"/>
                </a:lnTo>
                <a:lnTo>
                  <a:pt x="551700" y="1184799"/>
                </a:lnTo>
                <a:lnTo>
                  <a:pt x="551700" y="1166799"/>
                </a:lnTo>
                <a:close/>
              </a:path>
              <a:path w="6715759" h="2396490">
                <a:moveTo>
                  <a:pt x="588143" y="1166799"/>
                </a:moveTo>
                <a:lnTo>
                  <a:pt x="551700" y="1166799"/>
                </a:lnTo>
                <a:lnTo>
                  <a:pt x="551700" y="1184799"/>
                </a:lnTo>
                <a:lnTo>
                  <a:pt x="588143" y="1184799"/>
                </a:lnTo>
                <a:lnTo>
                  <a:pt x="588143" y="1166799"/>
                </a:lnTo>
                <a:close/>
              </a:path>
              <a:path w="6715759" h="2396490">
                <a:moveTo>
                  <a:pt x="443477" y="1176848"/>
                </a:moveTo>
                <a:lnTo>
                  <a:pt x="388119" y="1190056"/>
                </a:lnTo>
                <a:lnTo>
                  <a:pt x="355112" y="1200985"/>
                </a:lnTo>
                <a:lnTo>
                  <a:pt x="360987" y="1217998"/>
                </a:lnTo>
                <a:lnTo>
                  <a:pt x="368402" y="1215237"/>
                </a:lnTo>
                <a:lnTo>
                  <a:pt x="393181" y="1207328"/>
                </a:lnTo>
                <a:lnTo>
                  <a:pt x="418482" y="1200564"/>
                </a:lnTo>
                <a:lnTo>
                  <a:pt x="444276" y="1194962"/>
                </a:lnTo>
                <a:lnTo>
                  <a:pt x="446032" y="1194667"/>
                </a:lnTo>
                <a:lnTo>
                  <a:pt x="443477" y="1176848"/>
                </a:lnTo>
                <a:close/>
              </a:path>
              <a:path w="6715759" h="2396490">
                <a:moveTo>
                  <a:pt x="304524" y="1222128"/>
                </a:moveTo>
                <a:lnTo>
                  <a:pt x="289318" y="1229504"/>
                </a:lnTo>
                <a:lnTo>
                  <a:pt x="266223" y="1242096"/>
                </a:lnTo>
                <a:lnTo>
                  <a:pt x="243842" y="1255723"/>
                </a:lnTo>
                <a:lnTo>
                  <a:pt x="225720" y="1267984"/>
                </a:lnTo>
                <a:lnTo>
                  <a:pt x="235447" y="1283134"/>
                </a:lnTo>
                <a:lnTo>
                  <a:pt x="253570" y="1270872"/>
                </a:lnTo>
                <a:lnTo>
                  <a:pt x="275216" y="1257692"/>
                </a:lnTo>
                <a:lnTo>
                  <a:pt x="297554" y="1245510"/>
                </a:lnTo>
                <a:lnTo>
                  <a:pt x="311990" y="1238507"/>
                </a:lnTo>
                <a:lnTo>
                  <a:pt x="304524" y="1222128"/>
                </a:lnTo>
                <a:close/>
              </a:path>
              <a:path w="6715759" h="2396490">
                <a:moveTo>
                  <a:pt x="182420" y="1301634"/>
                </a:moveTo>
                <a:lnTo>
                  <a:pt x="143860" y="1338400"/>
                </a:lnTo>
                <a:lnTo>
                  <a:pt x="118563" y="1367345"/>
                </a:lnTo>
                <a:lnTo>
                  <a:pt x="132214" y="1379073"/>
                </a:lnTo>
                <a:lnTo>
                  <a:pt x="140144" y="1369368"/>
                </a:lnTo>
                <a:lnTo>
                  <a:pt x="156921" y="1350784"/>
                </a:lnTo>
                <a:lnTo>
                  <a:pt x="174597" y="1333026"/>
                </a:lnTo>
                <a:lnTo>
                  <a:pt x="193130" y="1316131"/>
                </a:lnTo>
                <a:lnTo>
                  <a:pt x="193550" y="1315782"/>
                </a:lnTo>
                <a:lnTo>
                  <a:pt x="182420" y="1301634"/>
                </a:lnTo>
                <a:close/>
              </a:path>
              <a:path w="6715759" h="2396490">
                <a:moveTo>
                  <a:pt x="86080" y="1411545"/>
                </a:moveTo>
                <a:lnTo>
                  <a:pt x="54763" y="1465794"/>
                </a:lnTo>
                <a:lnTo>
                  <a:pt x="42613" y="1492265"/>
                </a:lnTo>
                <a:lnTo>
                  <a:pt x="59123" y="1499435"/>
                </a:lnTo>
                <a:lnTo>
                  <a:pt x="60196" y="1496782"/>
                </a:lnTo>
                <a:lnTo>
                  <a:pt x="70885" y="1473793"/>
                </a:lnTo>
                <a:lnTo>
                  <a:pt x="82682" y="1451470"/>
                </a:lnTo>
                <a:lnTo>
                  <a:pt x="95533" y="1429837"/>
                </a:lnTo>
                <a:lnTo>
                  <a:pt x="100825" y="1421870"/>
                </a:lnTo>
                <a:lnTo>
                  <a:pt x="86080" y="1411545"/>
                </a:lnTo>
                <a:close/>
              </a:path>
              <a:path w="6715759" h="2396490">
                <a:moveTo>
                  <a:pt x="23742" y="1543813"/>
                </a:moveTo>
                <a:lnTo>
                  <a:pt x="17626" y="1564909"/>
                </a:lnTo>
                <a:lnTo>
                  <a:pt x="11445" y="1591193"/>
                </a:lnTo>
                <a:lnTo>
                  <a:pt x="6577" y="1618013"/>
                </a:lnTo>
                <a:lnTo>
                  <a:pt x="4644" y="1633049"/>
                </a:lnTo>
                <a:lnTo>
                  <a:pt x="22435" y="1635808"/>
                </a:lnTo>
                <a:lnTo>
                  <a:pt x="24368" y="1620770"/>
                </a:lnTo>
                <a:lnTo>
                  <a:pt x="29070" y="1594858"/>
                </a:lnTo>
                <a:lnTo>
                  <a:pt x="35035" y="1569474"/>
                </a:lnTo>
                <a:lnTo>
                  <a:pt x="40900" y="1549264"/>
                </a:lnTo>
                <a:lnTo>
                  <a:pt x="23742" y="1543813"/>
                </a:lnTo>
                <a:close/>
              </a:path>
              <a:path w="6715759" h="2396490">
                <a:moveTo>
                  <a:pt x="205" y="1701403"/>
                </a:moveTo>
                <a:lnTo>
                  <a:pt x="0" y="1778213"/>
                </a:lnTo>
                <a:lnTo>
                  <a:pt x="18000" y="1778262"/>
                </a:lnTo>
                <a:lnTo>
                  <a:pt x="18205" y="1701453"/>
                </a:lnTo>
                <a:lnTo>
                  <a:pt x="205" y="1701429"/>
                </a:lnTo>
                <a:close/>
              </a:path>
              <a:path w="6715759" h="2396490">
                <a:moveTo>
                  <a:pt x="206" y="1701403"/>
                </a:moveTo>
                <a:lnTo>
                  <a:pt x="18205" y="1701453"/>
                </a:lnTo>
                <a:lnTo>
                  <a:pt x="206" y="1701403"/>
                </a:lnTo>
                <a:close/>
              </a:path>
              <a:path w="6715759" h="2396490">
                <a:moveTo>
                  <a:pt x="554" y="1687788"/>
                </a:moveTo>
                <a:lnTo>
                  <a:pt x="206" y="1701403"/>
                </a:lnTo>
                <a:lnTo>
                  <a:pt x="18205" y="1701453"/>
                </a:lnTo>
                <a:lnTo>
                  <a:pt x="18533" y="1688702"/>
                </a:lnTo>
                <a:lnTo>
                  <a:pt x="554" y="1687788"/>
                </a:lnTo>
                <a:close/>
              </a:path>
              <a:path w="6715759" h="2396490">
                <a:moveTo>
                  <a:pt x="18900" y="1831784"/>
                </a:moveTo>
                <a:lnTo>
                  <a:pt x="922" y="1832655"/>
                </a:lnTo>
                <a:lnTo>
                  <a:pt x="2660" y="1856080"/>
                </a:lnTo>
                <a:lnTo>
                  <a:pt x="6127" y="1883646"/>
                </a:lnTo>
                <a:lnTo>
                  <a:pt x="10948" y="1910772"/>
                </a:lnTo>
                <a:lnTo>
                  <a:pt x="13762" y="1923000"/>
                </a:lnTo>
                <a:lnTo>
                  <a:pt x="31403" y="1919408"/>
                </a:lnTo>
                <a:lnTo>
                  <a:pt x="28587" y="1907179"/>
                </a:lnTo>
                <a:lnTo>
                  <a:pt x="23926" y="1880946"/>
                </a:lnTo>
                <a:lnTo>
                  <a:pt x="20574" y="1854295"/>
                </a:lnTo>
                <a:lnTo>
                  <a:pt x="18900" y="1831784"/>
                </a:lnTo>
                <a:close/>
              </a:path>
              <a:path w="6715759" h="2396490">
                <a:moveTo>
                  <a:pt x="45839" y="1970471"/>
                </a:moveTo>
                <a:lnTo>
                  <a:pt x="28652" y="1975813"/>
                </a:lnTo>
                <a:lnTo>
                  <a:pt x="33192" y="1989212"/>
                </a:lnTo>
                <a:lnTo>
                  <a:pt x="43078" y="2014254"/>
                </a:lnTo>
                <a:lnTo>
                  <a:pt x="54141" y="2038687"/>
                </a:lnTo>
                <a:lnTo>
                  <a:pt x="64843" y="2059546"/>
                </a:lnTo>
                <a:lnTo>
                  <a:pt x="81057" y="2051719"/>
                </a:lnTo>
                <a:lnTo>
                  <a:pt x="70355" y="2030860"/>
                </a:lnTo>
                <a:lnTo>
                  <a:pt x="59653" y="2007233"/>
                </a:lnTo>
                <a:lnTo>
                  <a:pt x="50091" y="1983021"/>
                </a:lnTo>
                <a:lnTo>
                  <a:pt x="45839" y="1970471"/>
                </a:lnTo>
                <a:close/>
              </a:path>
              <a:path w="6715759" h="2396490">
                <a:moveTo>
                  <a:pt x="108501" y="2097184"/>
                </a:moveTo>
                <a:lnTo>
                  <a:pt x="93121" y="2106543"/>
                </a:lnTo>
                <a:lnTo>
                  <a:pt x="94043" y="2107968"/>
                </a:lnTo>
                <a:lnTo>
                  <a:pt x="109458" y="2129612"/>
                </a:lnTo>
                <a:lnTo>
                  <a:pt x="125870" y="2150464"/>
                </a:lnTo>
                <a:lnTo>
                  <a:pt x="143248" y="2170497"/>
                </a:lnTo>
                <a:lnTo>
                  <a:pt x="150426" y="2178022"/>
                </a:lnTo>
                <a:lnTo>
                  <a:pt x="163739" y="2165903"/>
                </a:lnTo>
                <a:lnTo>
                  <a:pt x="156560" y="2158380"/>
                </a:lnTo>
                <a:lnTo>
                  <a:pt x="139745" y="2138993"/>
                </a:lnTo>
                <a:lnTo>
                  <a:pt x="123865" y="2118819"/>
                </a:lnTo>
                <a:lnTo>
                  <a:pt x="108946" y="2097882"/>
                </a:lnTo>
                <a:lnTo>
                  <a:pt x="108501" y="2097184"/>
                </a:lnTo>
                <a:close/>
              </a:path>
              <a:path w="6715759" h="2396490">
                <a:moveTo>
                  <a:pt x="202097" y="2202642"/>
                </a:moveTo>
                <a:lnTo>
                  <a:pt x="189994" y="2215969"/>
                </a:lnTo>
                <a:lnTo>
                  <a:pt x="200804" y="2225329"/>
                </a:lnTo>
                <a:lnTo>
                  <a:pt x="221684" y="2241727"/>
                </a:lnTo>
                <a:lnTo>
                  <a:pt x="243345" y="2257135"/>
                </a:lnTo>
                <a:lnTo>
                  <a:pt x="263427" y="2270015"/>
                </a:lnTo>
                <a:lnTo>
                  <a:pt x="273507" y="2255104"/>
                </a:lnTo>
                <a:lnTo>
                  <a:pt x="253425" y="2242224"/>
                </a:lnTo>
                <a:lnTo>
                  <a:pt x="232463" y="2227313"/>
                </a:lnTo>
                <a:lnTo>
                  <a:pt x="212260" y="2211440"/>
                </a:lnTo>
                <a:lnTo>
                  <a:pt x="202097" y="2202642"/>
                </a:lnTo>
                <a:close/>
              </a:path>
              <a:path w="6715759" h="2396490">
                <a:moveTo>
                  <a:pt x="320094" y="2280607"/>
                </a:moveTo>
                <a:lnTo>
                  <a:pt x="311497" y="2296419"/>
                </a:lnTo>
                <a:lnTo>
                  <a:pt x="312700" y="2297037"/>
                </a:lnTo>
                <a:lnTo>
                  <a:pt x="337154" y="2308114"/>
                </a:lnTo>
                <a:lnTo>
                  <a:pt x="362217" y="2318019"/>
                </a:lnTo>
                <a:lnTo>
                  <a:pt x="387858" y="2326720"/>
                </a:lnTo>
                <a:lnTo>
                  <a:pt x="397029" y="2329333"/>
                </a:lnTo>
                <a:lnTo>
                  <a:pt x="402386" y="2312146"/>
                </a:lnTo>
                <a:lnTo>
                  <a:pt x="393213" y="2309533"/>
                </a:lnTo>
                <a:lnTo>
                  <a:pt x="368416" y="2301120"/>
                </a:lnTo>
                <a:lnTo>
                  <a:pt x="344175" y="2291541"/>
                </a:lnTo>
                <a:lnTo>
                  <a:pt x="320518" y="2280823"/>
                </a:lnTo>
                <a:lnTo>
                  <a:pt x="320094" y="2280607"/>
                </a:lnTo>
                <a:close/>
              </a:path>
              <a:path w="6715759" h="2396490">
                <a:moveTo>
                  <a:pt x="454014" y="2324455"/>
                </a:moveTo>
                <a:lnTo>
                  <a:pt x="495421" y="2348740"/>
                </a:lnTo>
                <a:lnTo>
                  <a:pt x="541167" y="2351330"/>
                </a:lnTo>
                <a:lnTo>
                  <a:pt x="542081" y="2333350"/>
                </a:lnTo>
                <a:lnTo>
                  <a:pt x="524297" y="2332901"/>
                </a:lnTo>
                <a:lnTo>
                  <a:pt x="497243" y="2330834"/>
                </a:lnTo>
                <a:lnTo>
                  <a:pt x="470578" y="2327428"/>
                </a:lnTo>
                <a:lnTo>
                  <a:pt x="454014" y="2324455"/>
                </a:lnTo>
                <a:close/>
              </a:path>
              <a:path w="6715759" h="2396490">
                <a:moveTo>
                  <a:pt x="685620" y="2333599"/>
                </a:moveTo>
                <a:lnTo>
                  <a:pt x="595621" y="2333599"/>
                </a:lnTo>
                <a:lnTo>
                  <a:pt x="595621" y="2351599"/>
                </a:lnTo>
                <a:lnTo>
                  <a:pt x="685620" y="2351599"/>
                </a:lnTo>
                <a:lnTo>
                  <a:pt x="685620" y="2333599"/>
                </a:lnTo>
                <a:close/>
              </a:path>
              <a:path w="6715759" h="2396490">
                <a:moveTo>
                  <a:pt x="829621" y="2333599"/>
                </a:moveTo>
                <a:lnTo>
                  <a:pt x="739620" y="2333599"/>
                </a:lnTo>
                <a:lnTo>
                  <a:pt x="739620" y="2351599"/>
                </a:lnTo>
                <a:lnTo>
                  <a:pt x="829621" y="2351599"/>
                </a:lnTo>
                <a:lnTo>
                  <a:pt x="829621" y="2333599"/>
                </a:lnTo>
                <a:close/>
              </a:path>
              <a:path w="6715759" h="2396490">
                <a:moveTo>
                  <a:pt x="973620" y="2333599"/>
                </a:moveTo>
                <a:lnTo>
                  <a:pt x="883620" y="2333599"/>
                </a:lnTo>
                <a:lnTo>
                  <a:pt x="883620" y="2351599"/>
                </a:lnTo>
                <a:lnTo>
                  <a:pt x="973620" y="2351599"/>
                </a:lnTo>
                <a:lnTo>
                  <a:pt x="973620" y="2333599"/>
                </a:lnTo>
                <a:close/>
              </a:path>
              <a:path w="6715759" h="2396490">
                <a:moveTo>
                  <a:pt x="1117620" y="2333599"/>
                </a:moveTo>
                <a:lnTo>
                  <a:pt x="1027620" y="2333599"/>
                </a:lnTo>
                <a:lnTo>
                  <a:pt x="1027620" y="2351599"/>
                </a:lnTo>
                <a:lnTo>
                  <a:pt x="1117620" y="2351599"/>
                </a:lnTo>
                <a:lnTo>
                  <a:pt x="1117620" y="2333599"/>
                </a:lnTo>
                <a:close/>
              </a:path>
              <a:path w="6715759" h="2396490">
                <a:moveTo>
                  <a:pt x="1261620" y="2333599"/>
                </a:moveTo>
                <a:lnTo>
                  <a:pt x="1171620" y="2333599"/>
                </a:lnTo>
                <a:lnTo>
                  <a:pt x="1171620" y="2351599"/>
                </a:lnTo>
                <a:lnTo>
                  <a:pt x="1261620" y="2351599"/>
                </a:lnTo>
                <a:lnTo>
                  <a:pt x="1261620" y="2333599"/>
                </a:lnTo>
                <a:close/>
              </a:path>
              <a:path w="6715759" h="2396490">
                <a:moveTo>
                  <a:pt x="1405620" y="2333599"/>
                </a:moveTo>
                <a:lnTo>
                  <a:pt x="1315620" y="2333599"/>
                </a:lnTo>
                <a:lnTo>
                  <a:pt x="1315620" y="2351599"/>
                </a:lnTo>
                <a:lnTo>
                  <a:pt x="1405620" y="2351599"/>
                </a:lnTo>
                <a:lnTo>
                  <a:pt x="1405620" y="2333599"/>
                </a:lnTo>
                <a:close/>
              </a:path>
              <a:path w="6715759" h="2396490">
                <a:moveTo>
                  <a:pt x="1549620" y="2333599"/>
                </a:moveTo>
                <a:lnTo>
                  <a:pt x="1459621" y="2333599"/>
                </a:lnTo>
                <a:lnTo>
                  <a:pt x="1459621" y="2351599"/>
                </a:lnTo>
                <a:lnTo>
                  <a:pt x="1549620" y="2351599"/>
                </a:lnTo>
                <a:lnTo>
                  <a:pt x="1549620" y="2333599"/>
                </a:lnTo>
                <a:close/>
              </a:path>
              <a:path w="6715759" h="2396490">
                <a:moveTo>
                  <a:pt x="1693621" y="2333599"/>
                </a:moveTo>
                <a:lnTo>
                  <a:pt x="1603620" y="2333599"/>
                </a:lnTo>
                <a:lnTo>
                  <a:pt x="1603620" y="2351599"/>
                </a:lnTo>
                <a:lnTo>
                  <a:pt x="1693621" y="2351599"/>
                </a:lnTo>
                <a:lnTo>
                  <a:pt x="1693621" y="2333599"/>
                </a:lnTo>
                <a:close/>
              </a:path>
              <a:path w="6715759" h="2396490">
                <a:moveTo>
                  <a:pt x="1837620" y="2333599"/>
                </a:moveTo>
                <a:lnTo>
                  <a:pt x="1747620" y="2333599"/>
                </a:lnTo>
                <a:lnTo>
                  <a:pt x="1747620" y="2351599"/>
                </a:lnTo>
                <a:lnTo>
                  <a:pt x="1837620" y="2351599"/>
                </a:lnTo>
                <a:lnTo>
                  <a:pt x="1837620" y="2333599"/>
                </a:lnTo>
                <a:close/>
              </a:path>
              <a:path w="6715759" h="2396490">
                <a:moveTo>
                  <a:pt x="1981620" y="2333599"/>
                </a:moveTo>
                <a:lnTo>
                  <a:pt x="1891620" y="2333599"/>
                </a:lnTo>
                <a:lnTo>
                  <a:pt x="1891620" y="2351599"/>
                </a:lnTo>
                <a:lnTo>
                  <a:pt x="1981620" y="2351599"/>
                </a:lnTo>
                <a:lnTo>
                  <a:pt x="1981620" y="2333599"/>
                </a:lnTo>
                <a:close/>
              </a:path>
              <a:path w="6715759" h="2396490">
                <a:moveTo>
                  <a:pt x="2125620" y="2333599"/>
                </a:moveTo>
                <a:lnTo>
                  <a:pt x="2035620" y="2333599"/>
                </a:lnTo>
                <a:lnTo>
                  <a:pt x="2035620" y="2351599"/>
                </a:lnTo>
                <a:lnTo>
                  <a:pt x="2125620" y="2351599"/>
                </a:lnTo>
                <a:lnTo>
                  <a:pt x="2125620" y="2333599"/>
                </a:lnTo>
                <a:close/>
              </a:path>
              <a:path w="6715759" h="2396490">
                <a:moveTo>
                  <a:pt x="2269620" y="2333599"/>
                </a:moveTo>
                <a:lnTo>
                  <a:pt x="2179620" y="2333599"/>
                </a:lnTo>
                <a:lnTo>
                  <a:pt x="2179620" y="2351599"/>
                </a:lnTo>
                <a:lnTo>
                  <a:pt x="2269620" y="2351599"/>
                </a:lnTo>
                <a:lnTo>
                  <a:pt x="2269620" y="2333599"/>
                </a:lnTo>
                <a:close/>
              </a:path>
              <a:path w="6715759" h="2396490">
                <a:moveTo>
                  <a:pt x="2413621" y="2333599"/>
                </a:moveTo>
                <a:lnTo>
                  <a:pt x="2323621" y="2333599"/>
                </a:lnTo>
                <a:lnTo>
                  <a:pt x="2323621" y="2351599"/>
                </a:lnTo>
                <a:lnTo>
                  <a:pt x="2413621" y="2351599"/>
                </a:lnTo>
                <a:lnTo>
                  <a:pt x="2413621" y="2333599"/>
                </a:lnTo>
                <a:close/>
              </a:path>
              <a:path w="6715759" h="2396490">
                <a:moveTo>
                  <a:pt x="2557619" y="2333599"/>
                </a:moveTo>
                <a:lnTo>
                  <a:pt x="2467620" y="2333599"/>
                </a:lnTo>
                <a:lnTo>
                  <a:pt x="2467620" y="2351599"/>
                </a:lnTo>
                <a:lnTo>
                  <a:pt x="2557619" y="2351599"/>
                </a:lnTo>
                <a:lnTo>
                  <a:pt x="2557619" y="2333599"/>
                </a:lnTo>
                <a:close/>
              </a:path>
              <a:path w="6715759" h="2396490">
                <a:moveTo>
                  <a:pt x="2701620" y="2333599"/>
                </a:moveTo>
                <a:lnTo>
                  <a:pt x="2611620" y="2333599"/>
                </a:lnTo>
                <a:lnTo>
                  <a:pt x="2611620" y="2351599"/>
                </a:lnTo>
                <a:lnTo>
                  <a:pt x="2701620" y="2351599"/>
                </a:lnTo>
                <a:lnTo>
                  <a:pt x="2701620" y="2333599"/>
                </a:lnTo>
                <a:close/>
              </a:path>
              <a:path w="6715759" h="2396490">
                <a:moveTo>
                  <a:pt x="2845620" y="2333599"/>
                </a:moveTo>
                <a:lnTo>
                  <a:pt x="2755620" y="2333599"/>
                </a:lnTo>
                <a:lnTo>
                  <a:pt x="2755620" y="2351599"/>
                </a:lnTo>
                <a:lnTo>
                  <a:pt x="2845620" y="2351599"/>
                </a:lnTo>
                <a:lnTo>
                  <a:pt x="2845620" y="2333599"/>
                </a:lnTo>
                <a:close/>
              </a:path>
              <a:path w="6715759" h="2396490">
                <a:moveTo>
                  <a:pt x="2989620" y="2333599"/>
                </a:moveTo>
                <a:lnTo>
                  <a:pt x="2899620" y="2333599"/>
                </a:lnTo>
                <a:lnTo>
                  <a:pt x="2899620" y="2351599"/>
                </a:lnTo>
                <a:lnTo>
                  <a:pt x="2989620" y="2351599"/>
                </a:lnTo>
                <a:lnTo>
                  <a:pt x="2989620" y="2333599"/>
                </a:lnTo>
                <a:close/>
              </a:path>
              <a:path w="6715759" h="2396490">
                <a:moveTo>
                  <a:pt x="3133620" y="2333599"/>
                </a:moveTo>
                <a:lnTo>
                  <a:pt x="3043621" y="2333599"/>
                </a:lnTo>
                <a:lnTo>
                  <a:pt x="3043621" y="2351599"/>
                </a:lnTo>
                <a:lnTo>
                  <a:pt x="3133620" y="2351599"/>
                </a:lnTo>
                <a:lnTo>
                  <a:pt x="3133620" y="2333599"/>
                </a:lnTo>
                <a:close/>
              </a:path>
              <a:path w="6715759" h="2396490">
                <a:moveTo>
                  <a:pt x="3277621" y="2333599"/>
                </a:moveTo>
                <a:lnTo>
                  <a:pt x="3187619" y="2333599"/>
                </a:lnTo>
                <a:lnTo>
                  <a:pt x="3187619" y="2351599"/>
                </a:lnTo>
                <a:lnTo>
                  <a:pt x="3277621" y="2351599"/>
                </a:lnTo>
                <a:lnTo>
                  <a:pt x="3277621" y="2333599"/>
                </a:lnTo>
                <a:close/>
              </a:path>
              <a:path w="6715759" h="2396490">
                <a:moveTo>
                  <a:pt x="3421620" y="2333599"/>
                </a:moveTo>
                <a:lnTo>
                  <a:pt x="3331620" y="2333599"/>
                </a:lnTo>
                <a:lnTo>
                  <a:pt x="3331620" y="2351599"/>
                </a:lnTo>
                <a:lnTo>
                  <a:pt x="3421620" y="2351599"/>
                </a:lnTo>
                <a:lnTo>
                  <a:pt x="3421620" y="2333599"/>
                </a:lnTo>
                <a:close/>
              </a:path>
              <a:path w="6715759" h="2396490">
                <a:moveTo>
                  <a:pt x="3565620" y="2333599"/>
                </a:moveTo>
                <a:lnTo>
                  <a:pt x="3475620" y="2333599"/>
                </a:lnTo>
                <a:lnTo>
                  <a:pt x="3475620" y="2351599"/>
                </a:lnTo>
                <a:lnTo>
                  <a:pt x="3565620" y="2351599"/>
                </a:lnTo>
                <a:lnTo>
                  <a:pt x="3565620" y="2333599"/>
                </a:lnTo>
                <a:close/>
              </a:path>
              <a:path w="6715759" h="2396490">
                <a:moveTo>
                  <a:pt x="3709620" y="2333599"/>
                </a:moveTo>
                <a:lnTo>
                  <a:pt x="3619620" y="2333599"/>
                </a:lnTo>
                <a:lnTo>
                  <a:pt x="3619620" y="2351599"/>
                </a:lnTo>
                <a:lnTo>
                  <a:pt x="3709620" y="2351599"/>
                </a:lnTo>
                <a:lnTo>
                  <a:pt x="3709620" y="2333599"/>
                </a:lnTo>
                <a:close/>
              </a:path>
              <a:path w="6715759" h="2396490">
                <a:moveTo>
                  <a:pt x="3853620" y="2333599"/>
                </a:moveTo>
                <a:lnTo>
                  <a:pt x="3763620" y="2333599"/>
                </a:lnTo>
                <a:lnTo>
                  <a:pt x="3763620" y="2351599"/>
                </a:lnTo>
                <a:lnTo>
                  <a:pt x="3853620" y="2351599"/>
                </a:lnTo>
                <a:lnTo>
                  <a:pt x="3853620" y="2333599"/>
                </a:lnTo>
                <a:close/>
              </a:path>
              <a:path w="6715759" h="2396490">
                <a:moveTo>
                  <a:pt x="3997620" y="2333599"/>
                </a:moveTo>
                <a:lnTo>
                  <a:pt x="3907621" y="2333599"/>
                </a:lnTo>
                <a:lnTo>
                  <a:pt x="3907621" y="2351599"/>
                </a:lnTo>
                <a:lnTo>
                  <a:pt x="3997620" y="2351599"/>
                </a:lnTo>
                <a:lnTo>
                  <a:pt x="3997620" y="2333599"/>
                </a:lnTo>
                <a:close/>
              </a:path>
              <a:path w="6715759" h="2396490">
                <a:moveTo>
                  <a:pt x="4141621" y="2333599"/>
                </a:moveTo>
                <a:lnTo>
                  <a:pt x="4051620" y="2333599"/>
                </a:lnTo>
                <a:lnTo>
                  <a:pt x="4051620" y="2351599"/>
                </a:lnTo>
                <a:lnTo>
                  <a:pt x="4141621" y="2351599"/>
                </a:lnTo>
                <a:lnTo>
                  <a:pt x="4141621" y="2333599"/>
                </a:lnTo>
                <a:close/>
              </a:path>
              <a:path w="6715759" h="2396490">
                <a:moveTo>
                  <a:pt x="4285620" y="2333599"/>
                </a:moveTo>
                <a:lnTo>
                  <a:pt x="4195620" y="2333599"/>
                </a:lnTo>
                <a:lnTo>
                  <a:pt x="4195620" y="2351599"/>
                </a:lnTo>
                <a:lnTo>
                  <a:pt x="4285620" y="2351599"/>
                </a:lnTo>
                <a:lnTo>
                  <a:pt x="4285620" y="2333599"/>
                </a:lnTo>
                <a:close/>
              </a:path>
              <a:path w="6715759" h="2396490">
                <a:moveTo>
                  <a:pt x="4429620" y="2333599"/>
                </a:moveTo>
                <a:lnTo>
                  <a:pt x="4339620" y="2333599"/>
                </a:lnTo>
                <a:lnTo>
                  <a:pt x="4339620" y="2351599"/>
                </a:lnTo>
                <a:lnTo>
                  <a:pt x="4429620" y="2351599"/>
                </a:lnTo>
                <a:lnTo>
                  <a:pt x="4429620" y="2333599"/>
                </a:lnTo>
                <a:close/>
              </a:path>
              <a:path w="6715759" h="2396490">
                <a:moveTo>
                  <a:pt x="4573620" y="2333599"/>
                </a:moveTo>
                <a:lnTo>
                  <a:pt x="4483620" y="2333599"/>
                </a:lnTo>
                <a:lnTo>
                  <a:pt x="4483620" y="2351599"/>
                </a:lnTo>
                <a:lnTo>
                  <a:pt x="4573620" y="2351599"/>
                </a:lnTo>
                <a:lnTo>
                  <a:pt x="4573620" y="2333599"/>
                </a:lnTo>
                <a:close/>
              </a:path>
              <a:path w="6715759" h="2396490">
                <a:moveTo>
                  <a:pt x="4708552" y="2342603"/>
                </a:moveTo>
                <a:lnTo>
                  <a:pt x="4649166" y="2381130"/>
                </a:lnTo>
                <a:lnTo>
                  <a:pt x="4658965" y="2396228"/>
                </a:lnTo>
                <a:lnTo>
                  <a:pt x="4727758" y="2351599"/>
                </a:lnTo>
                <a:lnTo>
                  <a:pt x="4711125" y="2351599"/>
                </a:lnTo>
                <a:lnTo>
                  <a:pt x="4711125" y="2344271"/>
                </a:lnTo>
                <a:lnTo>
                  <a:pt x="4708552" y="2342603"/>
                </a:lnTo>
                <a:close/>
              </a:path>
              <a:path w="6715759" h="2396490">
                <a:moveTo>
                  <a:pt x="4694664" y="2333599"/>
                </a:moveTo>
                <a:lnTo>
                  <a:pt x="4627620" y="2333599"/>
                </a:lnTo>
                <a:lnTo>
                  <a:pt x="4627620" y="2351599"/>
                </a:lnTo>
                <a:lnTo>
                  <a:pt x="4694685" y="2351599"/>
                </a:lnTo>
                <a:lnTo>
                  <a:pt x="4708552" y="2342603"/>
                </a:lnTo>
                <a:lnTo>
                  <a:pt x="4694664" y="2333599"/>
                </a:lnTo>
                <a:close/>
              </a:path>
              <a:path w="6715759" h="2396490">
                <a:moveTo>
                  <a:pt x="4711125" y="2344271"/>
                </a:moveTo>
                <a:lnTo>
                  <a:pt x="4711125" y="2351599"/>
                </a:lnTo>
                <a:lnTo>
                  <a:pt x="4727758" y="2351599"/>
                </a:lnTo>
                <a:lnTo>
                  <a:pt x="4729988" y="2350152"/>
                </a:lnTo>
                <a:lnTo>
                  <a:pt x="4720192" y="2350148"/>
                </a:lnTo>
                <a:lnTo>
                  <a:pt x="4711125" y="2344271"/>
                </a:lnTo>
                <a:close/>
              </a:path>
              <a:path w="6715759" h="2396490">
                <a:moveTo>
                  <a:pt x="4720195" y="2335049"/>
                </a:moveTo>
                <a:lnTo>
                  <a:pt x="4711125" y="2340933"/>
                </a:lnTo>
                <a:lnTo>
                  <a:pt x="4711125" y="2344271"/>
                </a:lnTo>
                <a:lnTo>
                  <a:pt x="4720198" y="2350152"/>
                </a:lnTo>
                <a:lnTo>
                  <a:pt x="4720195" y="2335049"/>
                </a:lnTo>
                <a:close/>
              </a:path>
              <a:path w="6715759" h="2396490">
                <a:moveTo>
                  <a:pt x="4720195" y="2335049"/>
                </a:moveTo>
                <a:lnTo>
                  <a:pt x="4720198" y="2350152"/>
                </a:lnTo>
                <a:lnTo>
                  <a:pt x="4729994" y="2350148"/>
                </a:lnTo>
                <a:lnTo>
                  <a:pt x="4720195" y="2335049"/>
                </a:lnTo>
                <a:close/>
              </a:path>
              <a:path w="6715759" h="2396490">
                <a:moveTo>
                  <a:pt x="4729990" y="2335049"/>
                </a:moveTo>
                <a:lnTo>
                  <a:pt x="4720195" y="2335049"/>
                </a:lnTo>
                <a:lnTo>
                  <a:pt x="4729994" y="2350148"/>
                </a:lnTo>
                <a:lnTo>
                  <a:pt x="4729990" y="2335049"/>
                </a:lnTo>
                <a:close/>
              </a:path>
              <a:path w="6715759" h="2396490">
                <a:moveTo>
                  <a:pt x="4729990" y="2335046"/>
                </a:moveTo>
                <a:lnTo>
                  <a:pt x="4729994" y="2350148"/>
                </a:lnTo>
                <a:lnTo>
                  <a:pt x="4741636" y="2342596"/>
                </a:lnTo>
                <a:lnTo>
                  <a:pt x="4729990" y="2335046"/>
                </a:lnTo>
                <a:close/>
              </a:path>
              <a:path w="6715759" h="2396490">
                <a:moveTo>
                  <a:pt x="4711125" y="2340933"/>
                </a:moveTo>
                <a:lnTo>
                  <a:pt x="4708552" y="2342603"/>
                </a:lnTo>
                <a:lnTo>
                  <a:pt x="4711125" y="2344271"/>
                </a:lnTo>
                <a:lnTo>
                  <a:pt x="4711125" y="2340933"/>
                </a:lnTo>
                <a:close/>
              </a:path>
              <a:path w="6715759" h="2396490">
                <a:moveTo>
                  <a:pt x="4658961" y="2289002"/>
                </a:moveTo>
                <a:lnTo>
                  <a:pt x="4649170" y="2304107"/>
                </a:lnTo>
                <a:lnTo>
                  <a:pt x="4708563" y="2342596"/>
                </a:lnTo>
                <a:lnTo>
                  <a:pt x="4711125" y="2340933"/>
                </a:lnTo>
                <a:lnTo>
                  <a:pt x="4711125" y="2333599"/>
                </a:lnTo>
                <a:lnTo>
                  <a:pt x="4727759" y="2333599"/>
                </a:lnTo>
                <a:lnTo>
                  <a:pt x="4658961" y="2289002"/>
                </a:lnTo>
                <a:close/>
              </a:path>
              <a:path w="6715759" h="2396490">
                <a:moveTo>
                  <a:pt x="4727759" y="2333599"/>
                </a:moveTo>
                <a:lnTo>
                  <a:pt x="4711125" y="2333599"/>
                </a:lnTo>
                <a:lnTo>
                  <a:pt x="4711125" y="2340933"/>
                </a:lnTo>
                <a:lnTo>
                  <a:pt x="4720195" y="2335049"/>
                </a:lnTo>
                <a:lnTo>
                  <a:pt x="4729990" y="2335046"/>
                </a:lnTo>
                <a:lnTo>
                  <a:pt x="4727759" y="2333599"/>
                </a:lnTo>
                <a:close/>
              </a:path>
            </a:pathLst>
          </a:custGeom>
          <a:solidFill>
            <a:srgbClr val="17375D"/>
          </a:solidFill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19" name="object 23"/>
          <p:cNvSpPr/>
          <p:nvPr/>
        </p:nvSpPr>
        <p:spPr>
          <a:xfrm>
            <a:off x="2500069" y="1947716"/>
            <a:ext cx="157357" cy="170568"/>
          </a:xfrm>
          <a:custGeom>
            <a:avLst/>
            <a:gdLst/>
            <a:ahLst/>
            <a:cxnLst/>
            <a:rect l="l" t="t" r="r" b="b"/>
            <a:pathLst>
              <a:path w="170814" h="170179">
                <a:moveTo>
                  <a:pt x="85445" y="0"/>
                </a:moveTo>
                <a:lnTo>
                  <a:pt x="47442" y="9005"/>
                </a:lnTo>
                <a:lnTo>
                  <a:pt x="16893" y="35474"/>
                </a:lnTo>
                <a:lnTo>
                  <a:pt x="1111" y="75348"/>
                </a:lnTo>
                <a:lnTo>
                  <a:pt x="0" y="90912"/>
                </a:lnTo>
                <a:lnTo>
                  <a:pt x="1862" y="104047"/>
                </a:lnTo>
                <a:lnTo>
                  <a:pt x="19201" y="138452"/>
                </a:lnTo>
                <a:lnTo>
                  <a:pt x="52429" y="161935"/>
                </a:lnTo>
                <a:lnTo>
                  <a:pt x="99306" y="170092"/>
                </a:lnTo>
                <a:lnTo>
                  <a:pt x="112481" y="166796"/>
                </a:lnTo>
                <a:lnTo>
                  <a:pt x="145926" y="145173"/>
                </a:lnTo>
                <a:lnTo>
                  <a:pt x="166506" y="108659"/>
                </a:lnTo>
                <a:lnTo>
                  <a:pt x="170699" y="77767"/>
                </a:lnTo>
                <a:lnTo>
                  <a:pt x="168203" y="63615"/>
                </a:lnTo>
                <a:lnTo>
                  <a:pt x="148214" y="27392"/>
                </a:lnTo>
                <a:lnTo>
                  <a:pt x="113751" y="4789"/>
                </a:lnTo>
                <a:lnTo>
                  <a:pt x="85445" y="0"/>
                </a:lnTo>
                <a:close/>
              </a:path>
            </a:pathLst>
          </a:custGeom>
          <a:solidFill>
            <a:srgbClr val="F8E200"/>
          </a:solidFill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27" name="object 31"/>
          <p:cNvSpPr txBox="1"/>
          <p:nvPr/>
        </p:nvSpPr>
        <p:spPr>
          <a:xfrm>
            <a:off x="967120" y="2226208"/>
            <a:ext cx="18882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400" b="1" dirty="0">
                <a:ln w="0"/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Образовательные курсы</a:t>
            </a:r>
          </a:p>
        </p:txBody>
      </p:sp>
      <p:sp>
        <p:nvSpPr>
          <p:cNvPr id="31" name="object 35"/>
          <p:cNvSpPr txBox="1"/>
          <p:nvPr/>
        </p:nvSpPr>
        <p:spPr>
          <a:xfrm>
            <a:off x="2759488" y="1550458"/>
            <a:ext cx="1838357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232471" marR="4439" indent="-221929">
              <a:lnSpc>
                <a:spcPts val="1607"/>
              </a:lnSpc>
              <a:defRPr sz="1600" b="1" spc="-13">
                <a:solidFill>
                  <a:srgbClr val="0070C0"/>
                </a:solidFill>
                <a:latin typeface="Arial"/>
                <a:cs typeface="Arial"/>
              </a:defRPr>
            </a:lvl1pPr>
          </a:lstStyle>
          <a:p>
            <a:r>
              <a:rPr lang="ru-RU" dirty="0"/>
              <a:t>Привлечение</a:t>
            </a:r>
          </a:p>
          <a:p>
            <a:r>
              <a:rPr lang="ru-RU" dirty="0"/>
              <a:t>финансирования</a:t>
            </a:r>
          </a:p>
        </p:txBody>
      </p:sp>
      <p:sp>
        <p:nvSpPr>
          <p:cNvPr id="36" name="object 40"/>
          <p:cNvSpPr/>
          <p:nvPr/>
        </p:nvSpPr>
        <p:spPr>
          <a:xfrm>
            <a:off x="2710774" y="2275055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1"/>
                </a:moveTo>
                <a:lnTo>
                  <a:pt x="17928" y="8961"/>
                </a:lnTo>
              </a:path>
            </a:pathLst>
          </a:custGeom>
          <a:ln w="19193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39" name="object 43"/>
          <p:cNvSpPr/>
          <p:nvPr/>
        </p:nvSpPr>
        <p:spPr>
          <a:xfrm>
            <a:off x="2661239" y="2194205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1"/>
                </a:moveTo>
                <a:lnTo>
                  <a:pt x="17924" y="8961"/>
                </a:lnTo>
              </a:path>
            </a:pathLst>
          </a:custGeom>
          <a:ln w="19193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40" name="object 44"/>
          <p:cNvSpPr/>
          <p:nvPr/>
        </p:nvSpPr>
        <p:spPr>
          <a:xfrm>
            <a:off x="2661239" y="2158271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4"/>
                </a:moveTo>
                <a:lnTo>
                  <a:pt x="17924" y="8964"/>
                </a:lnTo>
              </a:path>
            </a:pathLst>
          </a:custGeom>
          <a:ln w="19198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41" name="object 45"/>
          <p:cNvSpPr/>
          <p:nvPr/>
        </p:nvSpPr>
        <p:spPr>
          <a:xfrm>
            <a:off x="2661239" y="2122340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2"/>
                </a:moveTo>
                <a:lnTo>
                  <a:pt x="17924" y="8962"/>
                </a:lnTo>
              </a:path>
            </a:pathLst>
          </a:custGeom>
          <a:ln w="19194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43" name="object 47"/>
          <p:cNvSpPr/>
          <p:nvPr/>
        </p:nvSpPr>
        <p:spPr>
          <a:xfrm>
            <a:off x="2661239" y="2050472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3"/>
                </a:moveTo>
                <a:lnTo>
                  <a:pt x="17924" y="8963"/>
                </a:lnTo>
              </a:path>
            </a:pathLst>
          </a:custGeom>
          <a:ln w="19197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44" name="object 48"/>
          <p:cNvSpPr/>
          <p:nvPr/>
        </p:nvSpPr>
        <p:spPr>
          <a:xfrm>
            <a:off x="2661239" y="2014542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2"/>
                </a:moveTo>
                <a:lnTo>
                  <a:pt x="17924" y="8962"/>
                </a:lnTo>
              </a:path>
            </a:pathLst>
          </a:custGeom>
          <a:ln w="19194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46" name="object 50"/>
          <p:cNvSpPr/>
          <p:nvPr/>
        </p:nvSpPr>
        <p:spPr>
          <a:xfrm>
            <a:off x="2694262" y="2014542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2"/>
                </a:moveTo>
                <a:lnTo>
                  <a:pt x="17924" y="8962"/>
                </a:lnTo>
              </a:path>
            </a:pathLst>
          </a:custGeom>
          <a:ln w="19194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47" name="object 51"/>
          <p:cNvSpPr/>
          <p:nvPr/>
        </p:nvSpPr>
        <p:spPr>
          <a:xfrm>
            <a:off x="2760314" y="2014542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2"/>
                </a:moveTo>
                <a:lnTo>
                  <a:pt x="17928" y="8962"/>
                </a:lnTo>
              </a:path>
            </a:pathLst>
          </a:custGeom>
          <a:ln w="19194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49" name="object 53"/>
          <p:cNvSpPr/>
          <p:nvPr/>
        </p:nvSpPr>
        <p:spPr>
          <a:xfrm>
            <a:off x="3008013" y="2266069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2"/>
                </a:moveTo>
                <a:lnTo>
                  <a:pt x="17923" y="8962"/>
                </a:lnTo>
              </a:path>
            </a:pathLst>
          </a:custGeom>
          <a:ln w="19194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0" name="object 54"/>
          <p:cNvSpPr/>
          <p:nvPr/>
        </p:nvSpPr>
        <p:spPr>
          <a:xfrm>
            <a:off x="3008013" y="2230136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4"/>
                </a:moveTo>
                <a:lnTo>
                  <a:pt x="17923" y="8964"/>
                </a:lnTo>
              </a:path>
            </a:pathLst>
          </a:custGeom>
          <a:ln w="19198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1" name="object 55"/>
          <p:cNvSpPr/>
          <p:nvPr/>
        </p:nvSpPr>
        <p:spPr>
          <a:xfrm>
            <a:off x="3008013" y="2302003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2"/>
                </a:moveTo>
                <a:lnTo>
                  <a:pt x="17923" y="8962"/>
                </a:lnTo>
              </a:path>
            </a:pathLst>
          </a:custGeom>
          <a:ln w="19194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2" name="object 56"/>
          <p:cNvSpPr/>
          <p:nvPr/>
        </p:nvSpPr>
        <p:spPr>
          <a:xfrm>
            <a:off x="3008013" y="2337935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3"/>
                </a:moveTo>
                <a:lnTo>
                  <a:pt x="17923" y="8963"/>
                </a:lnTo>
              </a:path>
            </a:pathLst>
          </a:custGeom>
          <a:ln w="19197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4" name="object 58"/>
          <p:cNvSpPr/>
          <p:nvPr/>
        </p:nvSpPr>
        <p:spPr>
          <a:xfrm>
            <a:off x="3008013" y="2409801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3"/>
                </a:moveTo>
                <a:lnTo>
                  <a:pt x="17923" y="8963"/>
                </a:lnTo>
              </a:path>
            </a:pathLst>
          </a:custGeom>
          <a:ln w="19197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5" name="object 59"/>
          <p:cNvSpPr/>
          <p:nvPr/>
        </p:nvSpPr>
        <p:spPr>
          <a:xfrm>
            <a:off x="3008013" y="2445734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1"/>
                </a:moveTo>
                <a:lnTo>
                  <a:pt x="17923" y="8961"/>
                </a:lnTo>
              </a:path>
            </a:pathLst>
          </a:custGeom>
          <a:ln w="19193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6" name="object 60"/>
          <p:cNvSpPr/>
          <p:nvPr/>
        </p:nvSpPr>
        <p:spPr>
          <a:xfrm>
            <a:off x="2974986" y="2445734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1"/>
                </a:moveTo>
                <a:lnTo>
                  <a:pt x="17927" y="8961"/>
                </a:lnTo>
              </a:path>
            </a:pathLst>
          </a:custGeom>
          <a:ln w="19193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7" name="object 61"/>
          <p:cNvSpPr/>
          <p:nvPr/>
        </p:nvSpPr>
        <p:spPr>
          <a:xfrm>
            <a:off x="2941961" y="2445734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1"/>
                </a:moveTo>
                <a:lnTo>
                  <a:pt x="17924" y="8961"/>
                </a:lnTo>
              </a:path>
            </a:pathLst>
          </a:custGeom>
          <a:ln w="19193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8" name="object 62"/>
          <p:cNvSpPr/>
          <p:nvPr/>
        </p:nvSpPr>
        <p:spPr>
          <a:xfrm>
            <a:off x="2908934" y="2445734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1"/>
                </a:moveTo>
                <a:lnTo>
                  <a:pt x="17924" y="8961"/>
                </a:lnTo>
              </a:path>
            </a:pathLst>
          </a:custGeom>
          <a:ln w="19193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59" name="object 63"/>
          <p:cNvSpPr/>
          <p:nvPr/>
        </p:nvSpPr>
        <p:spPr>
          <a:xfrm>
            <a:off x="2875906" y="2445734"/>
            <a:ext cx="16964" cy="18458"/>
          </a:xfrm>
          <a:custGeom>
            <a:avLst/>
            <a:gdLst/>
            <a:ahLst/>
            <a:cxnLst/>
            <a:rect l="l" t="t" r="r" b="b"/>
            <a:pathLst>
              <a:path w="18414" h="18414">
                <a:moveTo>
                  <a:pt x="0" y="8961"/>
                </a:moveTo>
                <a:lnTo>
                  <a:pt x="17927" y="8961"/>
                </a:lnTo>
              </a:path>
            </a:pathLst>
          </a:custGeom>
          <a:ln w="19193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799"/>
          </a:p>
        </p:txBody>
      </p:sp>
      <p:sp>
        <p:nvSpPr>
          <p:cNvPr id="66" name="Прямоугольник 65"/>
          <p:cNvSpPr/>
          <p:nvPr/>
        </p:nvSpPr>
        <p:spPr>
          <a:xfrm>
            <a:off x="0" y="366032"/>
            <a:ext cx="12192000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99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ПОДДЕРЖКА СУБЪЕКТОВ МСП НА РАЗНЫХ ЭТАПАХ ЖИЗНЕННОГО ЦИКЛА</a:t>
            </a:r>
          </a:p>
        </p:txBody>
      </p:sp>
      <p:sp>
        <p:nvSpPr>
          <p:cNvPr id="135" name="object 31"/>
          <p:cNvSpPr txBox="1"/>
          <p:nvPr/>
        </p:nvSpPr>
        <p:spPr>
          <a:xfrm>
            <a:off x="618493" y="1589835"/>
            <a:ext cx="1888259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2471" marR="4439" indent="-221929">
              <a:lnSpc>
                <a:spcPts val="1607"/>
              </a:lnSpc>
            </a:pPr>
            <a:r>
              <a:rPr lang="ru-RU" sz="1600" b="1" spc="-13" dirty="0">
                <a:solidFill>
                  <a:srgbClr val="0070C0"/>
                </a:solidFill>
                <a:latin typeface="Arial"/>
                <a:cs typeface="Arial"/>
              </a:rPr>
              <a:t>Создание</a:t>
            </a:r>
          </a:p>
          <a:p>
            <a:pPr marL="232471" marR="4439" indent="-221929">
              <a:lnSpc>
                <a:spcPts val="1607"/>
              </a:lnSpc>
            </a:pPr>
            <a:r>
              <a:rPr lang="ru-RU" sz="1600" b="1" spc="-13" dirty="0">
                <a:solidFill>
                  <a:srgbClr val="0070C0"/>
                </a:solidFill>
                <a:latin typeface="Arial"/>
                <a:cs typeface="Arial"/>
              </a:rPr>
              <a:t>компании</a:t>
            </a:r>
          </a:p>
        </p:txBody>
      </p:sp>
      <p:grpSp>
        <p:nvGrpSpPr>
          <p:cNvPr id="68" name="Группа 67"/>
          <p:cNvGrpSpPr/>
          <p:nvPr/>
        </p:nvGrpSpPr>
        <p:grpSpPr>
          <a:xfrm>
            <a:off x="39086" y="1831454"/>
            <a:ext cx="483108" cy="447869"/>
            <a:chOff x="2162343" y="1745244"/>
            <a:chExt cx="865754" cy="941944"/>
          </a:xfrm>
        </p:grpSpPr>
        <p:sp>
          <p:nvSpPr>
            <p:cNvPr id="34" name="object 38"/>
            <p:cNvSpPr/>
            <p:nvPr/>
          </p:nvSpPr>
          <p:spPr>
            <a:xfrm>
              <a:off x="2162343" y="1745244"/>
              <a:ext cx="865754" cy="941944"/>
            </a:xfrm>
            <a:custGeom>
              <a:avLst/>
              <a:gdLst/>
              <a:ahLst/>
              <a:cxnLst/>
              <a:rect l="l" t="t" r="r" b="b"/>
              <a:pathLst>
                <a:path w="939800" h="939800">
                  <a:moveTo>
                    <a:pt x="469864" y="0"/>
                  </a:moveTo>
                  <a:lnTo>
                    <a:pt x="431327" y="1557"/>
                  </a:lnTo>
                  <a:lnTo>
                    <a:pt x="356949" y="13655"/>
                  </a:lnTo>
                  <a:lnTo>
                    <a:pt x="286970" y="36923"/>
                  </a:lnTo>
                  <a:lnTo>
                    <a:pt x="222358" y="70395"/>
                  </a:lnTo>
                  <a:lnTo>
                    <a:pt x="164080" y="113103"/>
                  </a:lnTo>
                  <a:lnTo>
                    <a:pt x="113103" y="164080"/>
                  </a:lnTo>
                  <a:lnTo>
                    <a:pt x="70395" y="222358"/>
                  </a:lnTo>
                  <a:lnTo>
                    <a:pt x="36923" y="286970"/>
                  </a:lnTo>
                  <a:lnTo>
                    <a:pt x="13655" y="356949"/>
                  </a:lnTo>
                  <a:lnTo>
                    <a:pt x="1557" y="431327"/>
                  </a:lnTo>
                  <a:lnTo>
                    <a:pt x="0" y="469864"/>
                  </a:lnTo>
                  <a:lnTo>
                    <a:pt x="1557" y="508400"/>
                  </a:lnTo>
                  <a:lnTo>
                    <a:pt x="13655" y="582778"/>
                  </a:lnTo>
                  <a:lnTo>
                    <a:pt x="36923" y="652756"/>
                  </a:lnTo>
                  <a:lnTo>
                    <a:pt x="70395" y="717367"/>
                  </a:lnTo>
                  <a:lnTo>
                    <a:pt x="113103" y="775645"/>
                  </a:lnTo>
                  <a:lnTo>
                    <a:pt x="164080" y="826621"/>
                  </a:lnTo>
                  <a:lnTo>
                    <a:pt x="222358" y="869329"/>
                  </a:lnTo>
                  <a:lnTo>
                    <a:pt x="286970" y="902801"/>
                  </a:lnTo>
                  <a:lnTo>
                    <a:pt x="356949" y="926069"/>
                  </a:lnTo>
                  <a:lnTo>
                    <a:pt x="431327" y="938167"/>
                  </a:lnTo>
                  <a:lnTo>
                    <a:pt x="469864" y="939725"/>
                  </a:lnTo>
                  <a:lnTo>
                    <a:pt x="508400" y="938167"/>
                  </a:lnTo>
                  <a:lnTo>
                    <a:pt x="582778" y="926069"/>
                  </a:lnTo>
                  <a:lnTo>
                    <a:pt x="652756" y="902801"/>
                  </a:lnTo>
                  <a:lnTo>
                    <a:pt x="717368" y="869329"/>
                  </a:lnTo>
                  <a:lnTo>
                    <a:pt x="775646" y="826621"/>
                  </a:lnTo>
                  <a:lnTo>
                    <a:pt x="826622" y="775645"/>
                  </a:lnTo>
                  <a:lnTo>
                    <a:pt x="869330" y="717367"/>
                  </a:lnTo>
                  <a:lnTo>
                    <a:pt x="902802" y="652756"/>
                  </a:lnTo>
                  <a:lnTo>
                    <a:pt x="926070" y="582778"/>
                  </a:lnTo>
                  <a:lnTo>
                    <a:pt x="938168" y="508400"/>
                  </a:lnTo>
                  <a:lnTo>
                    <a:pt x="939726" y="469864"/>
                  </a:lnTo>
                  <a:lnTo>
                    <a:pt x="938168" y="431327"/>
                  </a:lnTo>
                  <a:lnTo>
                    <a:pt x="926070" y="356949"/>
                  </a:lnTo>
                  <a:lnTo>
                    <a:pt x="902802" y="286970"/>
                  </a:lnTo>
                  <a:lnTo>
                    <a:pt x="869330" y="222358"/>
                  </a:lnTo>
                  <a:lnTo>
                    <a:pt x="826622" y="164080"/>
                  </a:lnTo>
                  <a:lnTo>
                    <a:pt x="775646" y="113103"/>
                  </a:lnTo>
                  <a:lnTo>
                    <a:pt x="717368" y="70395"/>
                  </a:lnTo>
                  <a:lnTo>
                    <a:pt x="652756" y="36923"/>
                  </a:lnTo>
                  <a:lnTo>
                    <a:pt x="582778" y="13655"/>
                  </a:lnTo>
                  <a:lnTo>
                    <a:pt x="508400" y="1557"/>
                  </a:lnTo>
                  <a:lnTo>
                    <a:pt x="469864" y="0"/>
                  </a:lnTo>
                  <a:close/>
                </a:path>
              </a:pathLst>
            </a:custGeom>
            <a:solidFill>
              <a:srgbClr val="F8E200"/>
            </a:solidFill>
          </p:spPr>
          <p:txBody>
            <a:bodyPr wrap="square" lIns="0" tIns="0" rIns="0" bIns="0" rtlCol="0"/>
            <a:lstStyle/>
            <a:p>
              <a:endParaRPr sz="2799">
                <a:solidFill>
                  <a:srgbClr val="FFC000"/>
                </a:solidFill>
              </a:endParaRPr>
            </a:p>
          </p:txBody>
        </p:sp>
        <p:sp>
          <p:nvSpPr>
            <p:cNvPr id="35" name="object 39"/>
            <p:cNvSpPr/>
            <p:nvPr/>
          </p:nvSpPr>
          <p:spPr>
            <a:xfrm>
              <a:off x="2393082" y="1963860"/>
              <a:ext cx="391597" cy="468735"/>
            </a:xfrm>
            <a:custGeom>
              <a:avLst/>
              <a:gdLst/>
              <a:ahLst/>
              <a:cxnLst/>
              <a:rect l="l" t="t" r="r" b="b"/>
              <a:pathLst>
                <a:path w="304800" h="269239">
                  <a:moveTo>
                    <a:pt x="300725" y="215240"/>
                  </a:moveTo>
                  <a:lnTo>
                    <a:pt x="4006" y="215240"/>
                  </a:lnTo>
                  <a:lnTo>
                    <a:pt x="0" y="219247"/>
                  </a:lnTo>
                  <a:lnTo>
                    <a:pt x="0" y="265010"/>
                  </a:lnTo>
                  <a:lnTo>
                    <a:pt x="4006" y="269017"/>
                  </a:lnTo>
                  <a:lnTo>
                    <a:pt x="300725" y="269017"/>
                  </a:lnTo>
                  <a:lnTo>
                    <a:pt x="304732" y="265010"/>
                  </a:lnTo>
                  <a:lnTo>
                    <a:pt x="304732" y="251092"/>
                  </a:lnTo>
                  <a:lnTo>
                    <a:pt x="17924" y="251092"/>
                  </a:lnTo>
                  <a:lnTo>
                    <a:pt x="17924" y="233164"/>
                  </a:lnTo>
                  <a:lnTo>
                    <a:pt x="304732" y="233164"/>
                  </a:lnTo>
                  <a:lnTo>
                    <a:pt x="304732" y="219247"/>
                  </a:lnTo>
                  <a:lnTo>
                    <a:pt x="300725" y="215240"/>
                  </a:lnTo>
                  <a:close/>
                </a:path>
                <a:path w="304800" h="269239">
                  <a:moveTo>
                    <a:pt x="304732" y="233164"/>
                  </a:moveTo>
                  <a:lnTo>
                    <a:pt x="286807" y="233164"/>
                  </a:lnTo>
                  <a:lnTo>
                    <a:pt x="286807" y="251092"/>
                  </a:lnTo>
                  <a:lnTo>
                    <a:pt x="304732" y="251092"/>
                  </a:lnTo>
                  <a:lnTo>
                    <a:pt x="304732" y="233164"/>
                  </a:lnTo>
                  <a:close/>
                </a:path>
                <a:path w="304800" h="269239">
                  <a:moveTo>
                    <a:pt x="35852" y="98725"/>
                  </a:moveTo>
                  <a:lnTo>
                    <a:pt x="17924" y="98725"/>
                  </a:lnTo>
                  <a:lnTo>
                    <a:pt x="17924" y="215240"/>
                  </a:lnTo>
                  <a:lnTo>
                    <a:pt x="35852" y="215240"/>
                  </a:lnTo>
                  <a:lnTo>
                    <a:pt x="35852" y="98725"/>
                  </a:lnTo>
                  <a:close/>
                </a:path>
                <a:path w="304800" h="269239">
                  <a:moveTo>
                    <a:pt x="71700" y="98725"/>
                  </a:moveTo>
                  <a:lnTo>
                    <a:pt x="53776" y="98725"/>
                  </a:lnTo>
                  <a:lnTo>
                    <a:pt x="53776" y="215240"/>
                  </a:lnTo>
                  <a:lnTo>
                    <a:pt x="71700" y="215240"/>
                  </a:lnTo>
                  <a:lnTo>
                    <a:pt x="71700" y="98725"/>
                  </a:lnTo>
                  <a:close/>
                </a:path>
                <a:path w="304800" h="269239">
                  <a:moveTo>
                    <a:pt x="107553" y="98725"/>
                  </a:moveTo>
                  <a:lnTo>
                    <a:pt x="89628" y="98725"/>
                  </a:lnTo>
                  <a:lnTo>
                    <a:pt x="89628" y="215240"/>
                  </a:lnTo>
                  <a:lnTo>
                    <a:pt x="107553" y="215240"/>
                  </a:lnTo>
                  <a:lnTo>
                    <a:pt x="107553" y="98725"/>
                  </a:lnTo>
                  <a:close/>
                </a:path>
                <a:path w="304800" h="269239">
                  <a:moveTo>
                    <a:pt x="143402" y="98725"/>
                  </a:moveTo>
                  <a:lnTo>
                    <a:pt x="125477" y="98725"/>
                  </a:lnTo>
                  <a:lnTo>
                    <a:pt x="125477" y="215240"/>
                  </a:lnTo>
                  <a:lnTo>
                    <a:pt x="143402" y="215240"/>
                  </a:lnTo>
                  <a:lnTo>
                    <a:pt x="143402" y="98725"/>
                  </a:lnTo>
                  <a:close/>
                </a:path>
                <a:path w="304800" h="269239">
                  <a:moveTo>
                    <a:pt x="179254" y="98725"/>
                  </a:moveTo>
                  <a:lnTo>
                    <a:pt x="161330" y="98725"/>
                  </a:lnTo>
                  <a:lnTo>
                    <a:pt x="161330" y="215240"/>
                  </a:lnTo>
                  <a:lnTo>
                    <a:pt x="179254" y="215240"/>
                  </a:lnTo>
                  <a:lnTo>
                    <a:pt x="179254" y="98725"/>
                  </a:lnTo>
                  <a:close/>
                </a:path>
                <a:path w="304800" h="269239">
                  <a:moveTo>
                    <a:pt x="215107" y="98725"/>
                  </a:moveTo>
                  <a:lnTo>
                    <a:pt x="197178" y="98725"/>
                  </a:lnTo>
                  <a:lnTo>
                    <a:pt x="197178" y="215240"/>
                  </a:lnTo>
                  <a:lnTo>
                    <a:pt x="215107" y="215240"/>
                  </a:lnTo>
                  <a:lnTo>
                    <a:pt x="215107" y="98725"/>
                  </a:lnTo>
                  <a:close/>
                </a:path>
                <a:path w="304800" h="269239">
                  <a:moveTo>
                    <a:pt x="250955" y="98725"/>
                  </a:moveTo>
                  <a:lnTo>
                    <a:pt x="233031" y="98725"/>
                  </a:lnTo>
                  <a:lnTo>
                    <a:pt x="233031" y="215240"/>
                  </a:lnTo>
                  <a:lnTo>
                    <a:pt x="250955" y="215240"/>
                  </a:lnTo>
                  <a:lnTo>
                    <a:pt x="250955" y="98725"/>
                  </a:lnTo>
                  <a:close/>
                </a:path>
                <a:path w="304800" h="269239">
                  <a:moveTo>
                    <a:pt x="286807" y="98725"/>
                  </a:moveTo>
                  <a:lnTo>
                    <a:pt x="268884" y="98725"/>
                  </a:lnTo>
                  <a:lnTo>
                    <a:pt x="268884" y="215240"/>
                  </a:lnTo>
                  <a:lnTo>
                    <a:pt x="286807" y="215240"/>
                  </a:lnTo>
                  <a:lnTo>
                    <a:pt x="286807" y="98725"/>
                  </a:lnTo>
                  <a:close/>
                </a:path>
                <a:path w="304800" h="269239">
                  <a:moveTo>
                    <a:pt x="153309" y="0"/>
                  </a:moveTo>
                  <a:lnTo>
                    <a:pt x="151433" y="0"/>
                  </a:lnTo>
                  <a:lnTo>
                    <a:pt x="2545" y="46526"/>
                  </a:lnTo>
                  <a:lnTo>
                    <a:pt x="0" y="49985"/>
                  </a:lnTo>
                  <a:lnTo>
                    <a:pt x="0" y="94720"/>
                  </a:lnTo>
                  <a:lnTo>
                    <a:pt x="4006" y="98725"/>
                  </a:lnTo>
                  <a:lnTo>
                    <a:pt x="300725" y="98725"/>
                  </a:lnTo>
                  <a:lnTo>
                    <a:pt x="304732" y="94720"/>
                  </a:lnTo>
                  <a:lnTo>
                    <a:pt x="304732" y="80798"/>
                  </a:lnTo>
                  <a:lnTo>
                    <a:pt x="17924" y="80798"/>
                  </a:lnTo>
                  <a:lnTo>
                    <a:pt x="17924" y="60497"/>
                  </a:lnTo>
                  <a:lnTo>
                    <a:pt x="152365" y="18482"/>
                  </a:lnTo>
                  <a:lnTo>
                    <a:pt x="212450" y="18482"/>
                  </a:lnTo>
                  <a:lnTo>
                    <a:pt x="153309" y="0"/>
                  </a:lnTo>
                  <a:close/>
                </a:path>
                <a:path w="304800" h="269239">
                  <a:moveTo>
                    <a:pt x="212450" y="18482"/>
                  </a:moveTo>
                  <a:lnTo>
                    <a:pt x="152365" y="18482"/>
                  </a:lnTo>
                  <a:lnTo>
                    <a:pt x="286807" y="60497"/>
                  </a:lnTo>
                  <a:lnTo>
                    <a:pt x="286807" y="80798"/>
                  </a:lnTo>
                  <a:lnTo>
                    <a:pt x="304732" y="80798"/>
                  </a:lnTo>
                  <a:lnTo>
                    <a:pt x="304732" y="49985"/>
                  </a:lnTo>
                  <a:lnTo>
                    <a:pt x="302187" y="46526"/>
                  </a:lnTo>
                  <a:lnTo>
                    <a:pt x="212450" y="18482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 sz="2799">
                <a:solidFill>
                  <a:srgbClr val="FFC000"/>
                </a:solidFill>
              </a:endParaRPr>
            </a:p>
          </p:txBody>
        </p:sp>
        <p:sp>
          <p:nvSpPr>
            <p:cNvPr id="53" name="object 57"/>
            <p:cNvSpPr/>
            <p:nvPr/>
          </p:nvSpPr>
          <p:spPr>
            <a:xfrm>
              <a:off x="2723597" y="2296723"/>
              <a:ext cx="16964" cy="18458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0" y="8962"/>
                  </a:moveTo>
                  <a:lnTo>
                    <a:pt x="17923" y="8962"/>
                  </a:lnTo>
                </a:path>
              </a:pathLst>
            </a:custGeom>
            <a:ln w="19194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 sz="2799">
                <a:solidFill>
                  <a:srgbClr val="FFC000"/>
                </a:solidFill>
              </a:endParaRPr>
            </a:p>
          </p:txBody>
        </p:sp>
      </p:grpSp>
      <p:sp>
        <p:nvSpPr>
          <p:cNvPr id="138" name="object 31"/>
          <p:cNvSpPr txBox="1"/>
          <p:nvPr/>
        </p:nvSpPr>
        <p:spPr>
          <a:xfrm>
            <a:off x="967119" y="2759959"/>
            <a:ext cx="188825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400" b="1" dirty="0">
                <a:ln w="0"/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Бесплатная</a:t>
            </a:r>
          </a:p>
          <a:p>
            <a:r>
              <a:rPr lang="ru-RU" sz="1400" b="1" dirty="0">
                <a:ln w="0"/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регистрация</a:t>
            </a:r>
          </a:p>
        </p:txBody>
      </p:sp>
      <p:sp>
        <p:nvSpPr>
          <p:cNvPr id="143" name="object 31"/>
          <p:cNvSpPr txBox="1"/>
          <p:nvPr/>
        </p:nvSpPr>
        <p:spPr>
          <a:xfrm>
            <a:off x="2719256" y="2117597"/>
            <a:ext cx="188825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400" b="1" dirty="0">
                <a:ln w="0"/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Стартап</a:t>
            </a:r>
          </a:p>
        </p:txBody>
      </p:sp>
      <p:sp>
        <p:nvSpPr>
          <p:cNvPr id="144" name="object 31"/>
          <p:cNvSpPr txBox="1"/>
          <p:nvPr/>
        </p:nvSpPr>
        <p:spPr>
          <a:xfrm>
            <a:off x="2719256" y="2365967"/>
            <a:ext cx="188825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400" b="1" dirty="0">
                <a:ln w="0"/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Микрозайм </a:t>
            </a:r>
          </a:p>
        </p:txBody>
      </p:sp>
      <p:sp>
        <p:nvSpPr>
          <p:cNvPr id="145" name="object 31"/>
          <p:cNvSpPr txBox="1"/>
          <p:nvPr/>
        </p:nvSpPr>
        <p:spPr>
          <a:xfrm>
            <a:off x="2713175" y="2633895"/>
            <a:ext cx="188825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1400" b="1" dirty="0">
                <a:ln w="0"/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Льготный кредит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4878274" y="1563225"/>
            <a:ext cx="2755321" cy="1627141"/>
            <a:chOff x="4814518" y="1551206"/>
            <a:chExt cx="2755321" cy="1627141"/>
          </a:xfrm>
        </p:grpSpPr>
        <p:sp>
          <p:nvSpPr>
            <p:cNvPr id="17" name="object 21"/>
            <p:cNvSpPr/>
            <p:nvPr/>
          </p:nvSpPr>
          <p:spPr>
            <a:xfrm>
              <a:off x="4814518" y="1969423"/>
              <a:ext cx="157357" cy="170568"/>
            </a:xfrm>
            <a:custGeom>
              <a:avLst/>
              <a:gdLst/>
              <a:ahLst/>
              <a:cxnLst/>
              <a:rect l="l" t="t" r="r" b="b"/>
              <a:pathLst>
                <a:path w="170815" h="170180">
                  <a:moveTo>
                    <a:pt x="85445" y="0"/>
                  </a:moveTo>
                  <a:lnTo>
                    <a:pt x="47442" y="9005"/>
                  </a:lnTo>
                  <a:lnTo>
                    <a:pt x="16893" y="35475"/>
                  </a:lnTo>
                  <a:lnTo>
                    <a:pt x="1111" y="75348"/>
                  </a:lnTo>
                  <a:lnTo>
                    <a:pt x="0" y="90911"/>
                  </a:lnTo>
                  <a:lnTo>
                    <a:pt x="1862" y="104047"/>
                  </a:lnTo>
                  <a:lnTo>
                    <a:pt x="19201" y="138452"/>
                  </a:lnTo>
                  <a:lnTo>
                    <a:pt x="52429" y="161935"/>
                  </a:lnTo>
                  <a:lnTo>
                    <a:pt x="99306" y="170092"/>
                  </a:lnTo>
                  <a:lnTo>
                    <a:pt x="112481" y="166796"/>
                  </a:lnTo>
                  <a:lnTo>
                    <a:pt x="145926" y="145173"/>
                  </a:lnTo>
                  <a:lnTo>
                    <a:pt x="166506" y="108659"/>
                  </a:lnTo>
                  <a:lnTo>
                    <a:pt x="170699" y="77767"/>
                  </a:lnTo>
                  <a:lnTo>
                    <a:pt x="168203" y="63615"/>
                  </a:lnTo>
                  <a:lnTo>
                    <a:pt x="148214" y="27392"/>
                  </a:lnTo>
                  <a:lnTo>
                    <a:pt x="113751" y="4789"/>
                  </a:lnTo>
                  <a:lnTo>
                    <a:pt x="85445" y="0"/>
                  </a:lnTo>
                  <a:close/>
                </a:path>
              </a:pathLst>
            </a:custGeom>
            <a:solidFill>
              <a:srgbClr val="F8E200"/>
            </a:solidFill>
          </p:spPr>
          <p:txBody>
            <a:bodyPr wrap="square" lIns="0" tIns="0" rIns="0" bIns="0" rtlCol="0"/>
            <a:lstStyle/>
            <a:p>
              <a:endParaRPr sz="2799"/>
            </a:p>
          </p:txBody>
        </p:sp>
        <p:grpSp>
          <p:nvGrpSpPr>
            <p:cNvPr id="151" name="Группа 150"/>
            <p:cNvGrpSpPr/>
            <p:nvPr/>
          </p:nvGrpSpPr>
          <p:grpSpPr>
            <a:xfrm>
              <a:off x="5103744" y="1551206"/>
              <a:ext cx="2466095" cy="1627141"/>
              <a:chOff x="9352292" y="1544090"/>
              <a:chExt cx="2230977" cy="1627141"/>
            </a:xfrm>
          </p:grpSpPr>
          <p:sp>
            <p:nvSpPr>
              <p:cNvPr id="146" name="object 35"/>
              <p:cNvSpPr txBox="1"/>
              <p:nvPr/>
            </p:nvSpPr>
            <p:spPr>
              <a:xfrm>
                <a:off x="9379093" y="1544090"/>
                <a:ext cx="1679264" cy="41036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1097" marR="4439">
                  <a:lnSpc>
                    <a:spcPts val="1607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Поиск</a:t>
                </a:r>
              </a:p>
              <a:p>
                <a:pPr marL="11097" marR="4439">
                  <a:lnSpc>
                    <a:spcPts val="1607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помещения</a:t>
                </a:r>
              </a:p>
            </p:txBody>
          </p:sp>
          <p:sp>
            <p:nvSpPr>
              <p:cNvPr id="147" name="object 31"/>
              <p:cNvSpPr txBox="1"/>
              <p:nvPr/>
            </p:nvSpPr>
            <p:spPr>
              <a:xfrm>
                <a:off x="9352292" y="2282944"/>
                <a:ext cx="2230977" cy="21544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Бизнес- инкубаторы</a:t>
                </a:r>
              </a:p>
            </p:txBody>
          </p:sp>
          <p:sp>
            <p:nvSpPr>
              <p:cNvPr id="149" name="object 31"/>
              <p:cNvSpPr txBox="1"/>
              <p:nvPr/>
            </p:nvSpPr>
            <p:spPr>
              <a:xfrm>
                <a:off x="9379229" y="2740344"/>
                <a:ext cx="1888259" cy="43088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Предпринимательский </a:t>
                </a:r>
              </a:p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час в МО РБ</a:t>
                </a:r>
              </a:p>
            </p:txBody>
          </p:sp>
        </p:grpSp>
      </p:grpSp>
      <p:grpSp>
        <p:nvGrpSpPr>
          <p:cNvPr id="158" name="Группа 157"/>
          <p:cNvGrpSpPr/>
          <p:nvPr/>
        </p:nvGrpSpPr>
        <p:grpSpPr>
          <a:xfrm>
            <a:off x="7397195" y="1579159"/>
            <a:ext cx="3384175" cy="1493640"/>
            <a:chOff x="7083855" y="1569816"/>
            <a:chExt cx="3384175" cy="1493640"/>
          </a:xfrm>
        </p:grpSpPr>
        <p:sp>
          <p:nvSpPr>
            <p:cNvPr id="152" name="object 21"/>
            <p:cNvSpPr/>
            <p:nvPr/>
          </p:nvSpPr>
          <p:spPr>
            <a:xfrm>
              <a:off x="7083855" y="1938487"/>
              <a:ext cx="157357" cy="170568"/>
            </a:xfrm>
            <a:custGeom>
              <a:avLst/>
              <a:gdLst/>
              <a:ahLst/>
              <a:cxnLst/>
              <a:rect l="l" t="t" r="r" b="b"/>
              <a:pathLst>
                <a:path w="170815" h="170180">
                  <a:moveTo>
                    <a:pt x="85445" y="0"/>
                  </a:moveTo>
                  <a:lnTo>
                    <a:pt x="47442" y="9005"/>
                  </a:lnTo>
                  <a:lnTo>
                    <a:pt x="16893" y="35475"/>
                  </a:lnTo>
                  <a:lnTo>
                    <a:pt x="1111" y="75348"/>
                  </a:lnTo>
                  <a:lnTo>
                    <a:pt x="0" y="90911"/>
                  </a:lnTo>
                  <a:lnTo>
                    <a:pt x="1862" y="104047"/>
                  </a:lnTo>
                  <a:lnTo>
                    <a:pt x="19201" y="138452"/>
                  </a:lnTo>
                  <a:lnTo>
                    <a:pt x="52429" y="161935"/>
                  </a:lnTo>
                  <a:lnTo>
                    <a:pt x="99306" y="170092"/>
                  </a:lnTo>
                  <a:lnTo>
                    <a:pt x="112481" y="166796"/>
                  </a:lnTo>
                  <a:lnTo>
                    <a:pt x="145926" y="145173"/>
                  </a:lnTo>
                  <a:lnTo>
                    <a:pt x="166506" y="108659"/>
                  </a:lnTo>
                  <a:lnTo>
                    <a:pt x="170699" y="77767"/>
                  </a:lnTo>
                  <a:lnTo>
                    <a:pt x="168203" y="63615"/>
                  </a:lnTo>
                  <a:lnTo>
                    <a:pt x="148214" y="27392"/>
                  </a:lnTo>
                  <a:lnTo>
                    <a:pt x="113751" y="4789"/>
                  </a:lnTo>
                  <a:lnTo>
                    <a:pt x="85445" y="0"/>
                  </a:lnTo>
                  <a:close/>
                </a:path>
              </a:pathLst>
            </a:custGeom>
            <a:solidFill>
              <a:srgbClr val="F8E200"/>
            </a:solidFill>
          </p:spPr>
          <p:txBody>
            <a:bodyPr wrap="square" lIns="0" tIns="0" rIns="0" bIns="0" rtlCol="0"/>
            <a:lstStyle/>
            <a:p>
              <a:endParaRPr sz="2799"/>
            </a:p>
          </p:txBody>
        </p:sp>
        <p:grpSp>
          <p:nvGrpSpPr>
            <p:cNvPr id="157" name="Группа 156"/>
            <p:cNvGrpSpPr/>
            <p:nvPr/>
          </p:nvGrpSpPr>
          <p:grpSpPr>
            <a:xfrm>
              <a:off x="7413019" y="1569816"/>
              <a:ext cx="3055011" cy="1493640"/>
              <a:chOff x="7413019" y="1569816"/>
              <a:chExt cx="3055011" cy="1493640"/>
            </a:xfrm>
          </p:grpSpPr>
          <p:sp>
            <p:nvSpPr>
              <p:cNvPr id="29" name="object 33"/>
              <p:cNvSpPr txBox="1"/>
              <p:nvPr/>
            </p:nvSpPr>
            <p:spPr>
              <a:xfrm>
                <a:off x="7413019" y="1569816"/>
                <a:ext cx="1541870" cy="43601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Закупка</a:t>
                </a:r>
              </a:p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оборудования</a:t>
                </a:r>
              </a:p>
            </p:txBody>
          </p:sp>
          <p:grpSp>
            <p:nvGrpSpPr>
              <p:cNvPr id="156" name="Группа 155"/>
              <p:cNvGrpSpPr/>
              <p:nvPr/>
            </p:nvGrpSpPr>
            <p:grpSpPr>
              <a:xfrm>
                <a:off x="7610520" y="2140576"/>
                <a:ext cx="2857510" cy="475687"/>
                <a:chOff x="7610520" y="2140576"/>
                <a:chExt cx="2857510" cy="475687"/>
              </a:xfrm>
            </p:grpSpPr>
            <p:sp>
              <p:nvSpPr>
                <p:cNvPr id="153" name="object 31"/>
                <p:cNvSpPr txBox="1"/>
                <p:nvPr/>
              </p:nvSpPr>
              <p:spPr>
                <a:xfrm>
                  <a:off x="7610520" y="2140576"/>
                  <a:ext cx="2857510" cy="215444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r>
                    <a:rPr lang="ru-RU" sz="1400" b="1" dirty="0">
                      <a:ln w="0"/>
                      <a:latin typeface="Arial" panose="020B0604020202020204" pitchFamily="34" charset="0"/>
                      <a:ea typeface="Arial Unicode MS" panose="020B0604020202020204"/>
                      <a:cs typeface="Arial" panose="020B0604020202020204" pitchFamily="34" charset="0"/>
                    </a:rPr>
                    <a:t>Лизинговый фонд</a:t>
                  </a:r>
                </a:p>
              </p:txBody>
            </p:sp>
            <p:sp>
              <p:nvSpPr>
                <p:cNvPr id="154" name="object 31"/>
                <p:cNvSpPr txBox="1"/>
                <p:nvPr/>
              </p:nvSpPr>
              <p:spPr>
                <a:xfrm>
                  <a:off x="7630713" y="2400819"/>
                  <a:ext cx="2466094" cy="215444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r>
                    <a:rPr lang="ru-RU" sz="1400" b="1" dirty="0">
                      <a:ln w="0"/>
                      <a:latin typeface="Arial" panose="020B0604020202020204" pitchFamily="34" charset="0"/>
                      <a:ea typeface="Arial Unicode MS" panose="020B0604020202020204"/>
                      <a:cs typeface="Arial" panose="020B0604020202020204" pitchFamily="34" charset="0"/>
                    </a:rPr>
                    <a:t>РЛК</a:t>
                  </a:r>
                </a:p>
              </p:txBody>
            </p:sp>
          </p:grpSp>
          <p:sp>
            <p:nvSpPr>
              <p:cNvPr id="155" name="object 31"/>
              <p:cNvSpPr txBox="1"/>
              <p:nvPr/>
            </p:nvSpPr>
            <p:spPr>
              <a:xfrm>
                <a:off x="7633585" y="2632569"/>
                <a:ext cx="2527858" cy="43088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Возмещение затрат по лизингу</a:t>
                </a:r>
              </a:p>
            </p:txBody>
          </p:sp>
        </p:grpSp>
      </p:grpSp>
      <p:grpSp>
        <p:nvGrpSpPr>
          <p:cNvPr id="167" name="Группа 166"/>
          <p:cNvGrpSpPr/>
          <p:nvPr/>
        </p:nvGrpSpPr>
        <p:grpSpPr>
          <a:xfrm>
            <a:off x="10306014" y="1595616"/>
            <a:ext cx="2922779" cy="1503095"/>
            <a:chOff x="7083855" y="1569816"/>
            <a:chExt cx="3186674" cy="1503095"/>
          </a:xfrm>
        </p:grpSpPr>
        <p:sp>
          <p:nvSpPr>
            <p:cNvPr id="168" name="object 21"/>
            <p:cNvSpPr/>
            <p:nvPr/>
          </p:nvSpPr>
          <p:spPr>
            <a:xfrm>
              <a:off x="7083855" y="1938487"/>
              <a:ext cx="157357" cy="170568"/>
            </a:xfrm>
            <a:custGeom>
              <a:avLst/>
              <a:gdLst/>
              <a:ahLst/>
              <a:cxnLst/>
              <a:rect l="l" t="t" r="r" b="b"/>
              <a:pathLst>
                <a:path w="170815" h="170180">
                  <a:moveTo>
                    <a:pt x="85445" y="0"/>
                  </a:moveTo>
                  <a:lnTo>
                    <a:pt x="47442" y="9005"/>
                  </a:lnTo>
                  <a:lnTo>
                    <a:pt x="16893" y="35475"/>
                  </a:lnTo>
                  <a:lnTo>
                    <a:pt x="1111" y="75348"/>
                  </a:lnTo>
                  <a:lnTo>
                    <a:pt x="0" y="90911"/>
                  </a:lnTo>
                  <a:lnTo>
                    <a:pt x="1862" y="104047"/>
                  </a:lnTo>
                  <a:lnTo>
                    <a:pt x="19201" y="138452"/>
                  </a:lnTo>
                  <a:lnTo>
                    <a:pt x="52429" y="161935"/>
                  </a:lnTo>
                  <a:lnTo>
                    <a:pt x="99306" y="170092"/>
                  </a:lnTo>
                  <a:lnTo>
                    <a:pt x="112481" y="166796"/>
                  </a:lnTo>
                  <a:lnTo>
                    <a:pt x="145926" y="145173"/>
                  </a:lnTo>
                  <a:lnTo>
                    <a:pt x="166506" y="108659"/>
                  </a:lnTo>
                  <a:lnTo>
                    <a:pt x="170699" y="77767"/>
                  </a:lnTo>
                  <a:lnTo>
                    <a:pt x="168203" y="63615"/>
                  </a:lnTo>
                  <a:lnTo>
                    <a:pt x="148214" y="27392"/>
                  </a:lnTo>
                  <a:lnTo>
                    <a:pt x="113751" y="4789"/>
                  </a:lnTo>
                  <a:lnTo>
                    <a:pt x="85445" y="0"/>
                  </a:lnTo>
                  <a:close/>
                </a:path>
              </a:pathLst>
            </a:custGeom>
            <a:solidFill>
              <a:srgbClr val="F8E200"/>
            </a:solidFill>
          </p:spPr>
          <p:txBody>
            <a:bodyPr wrap="square" lIns="0" tIns="0" rIns="0" bIns="0" rtlCol="0"/>
            <a:lstStyle/>
            <a:p>
              <a:endParaRPr sz="2799"/>
            </a:p>
          </p:txBody>
        </p:sp>
        <p:grpSp>
          <p:nvGrpSpPr>
            <p:cNvPr id="169" name="Группа 168"/>
            <p:cNvGrpSpPr/>
            <p:nvPr/>
          </p:nvGrpSpPr>
          <p:grpSpPr>
            <a:xfrm>
              <a:off x="7413019" y="1569816"/>
              <a:ext cx="2857510" cy="1503095"/>
              <a:chOff x="7413019" y="1569816"/>
              <a:chExt cx="2857510" cy="1503095"/>
            </a:xfrm>
          </p:grpSpPr>
          <p:sp>
            <p:nvSpPr>
              <p:cNvPr id="170" name="object 33"/>
              <p:cNvSpPr txBox="1"/>
              <p:nvPr/>
            </p:nvSpPr>
            <p:spPr>
              <a:xfrm>
                <a:off x="7413019" y="1569816"/>
                <a:ext cx="1786512" cy="43601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Закупка </a:t>
                </a:r>
              </a:p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сырья</a:t>
                </a:r>
              </a:p>
            </p:txBody>
          </p:sp>
          <p:sp>
            <p:nvSpPr>
              <p:cNvPr id="173" name="object 31"/>
              <p:cNvSpPr txBox="1"/>
              <p:nvPr/>
            </p:nvSpPr>
            <p:spPr>
              <a:xfrm>
                <a:off x="7413019" y="2117597"/>
                <a:ext cx="2857510" cy="43088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Правовое </a:t>
                </a:r>
              </a:p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обеспечение</a:t>
                </a:r>
              </a:p>
            </p:txBody>
          </p:sp>
          <p:sp>
            <p:nvSpPr>
              <p:cNvPr id="172" name="object 31"/>
              <p:cNvSpPr txBox="1"/>
              <p:nvPr/>
            </p:nvSpPr>
            <p:spPr>
              <a:xfrm>
                <a:off x="7413019" y="2642024"/>
                <a:ext cx="2527858" cy="43088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Беспроцентный </a:t>
                </a:r>
              </a:p>
              <a:p>
                <a:r>
                  <a:rPr lang="ru-RU" sz="1400" b="1" dirty="0" err="1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микрозайм</a:t>
                </a:r>
                <a:endParaRPr lang="ru-RU" sz="1400" b="1" dirty="0">
                  <a:ln w="0"/>
                  <a:latin typeface="Arial" panose="020B0604020202020204" pitchFamily="34" charset="0"/>
                  <a:ea typeface="Arial Unicode MS" panose="020B0604020202020204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75" name="Группа 174"/>
          <p:cNvGrpSpPr/>
          <p:nvPr/>
        </p:nvGrpSpPr>
        <p:grpSpPr>
          <a:xfrm>
            <a:off x="8878892" y="3629070"/>
            <a:ext cx="3282560" cy="1631917"/>
            <a:chOff x="16788421" y="1811361"/>
            <a:chExt cx="3398328" cy="1631917"/>
          </a:xfrm>
        </p:grpSpPr>
        <p:sp>
          <p:nvSpPr>
            <p:cNvPr id="176" name="object 21"/>
            <p:cNvSpPr/>
            <p:nvPr/>
          </p:nvSpPr>
          <p:spPr>
            <a:xfrm>
              <a:off x="16788421" y="2226749"/>
              <a:ext cx="157357" cy="170568"/>
            </a:xfrm>
            <a:custGeom>
              <a:avLst/>
              <a:gdLst/>
              <a:ahLst/>
              <a:cxnLst/>
              <a:rect l="l" t="t" r="r" b="b"/>
              <a:pathLst>
                <a:path w="170815" h="170180">
                  <a:moveTo>
                    <a:pt x="85445" y="0"/>
                  </a:moveTo>
                  <a:lnTo>
                    <a:pt x="47442" y="9005"/>
                  </a:lnTo>
                  <a:lnTo>
                    <a:pt x="16893" y="35475"/>
                  </a:lnTo>
                  <a:lnTo>
                    <a:pt x="1111" y="75348"/>
                  </a:lnTo>
                  <a:lnTo>
                    <a:pt x="0" y="90911"/>
                  </a:lnTo>
                  <a:lnTo>
                    <a:pt x="1862" y="104047"/>
                  </a:lnTo>
                  <a:lnTo>
                    <a:pt x="19201" y="138452"/>
                  </a:lnTo>
                  <a:lnTo>
                    <a:pt x="52429" y="161935"/>
                  </a:lnTo>
                  <a:lnTo>
                    <a:pt x="99306" y="170092"/>
                  </a:lnTo>
                  <a:lnTo>
                    <a:pt x="112481" y="166796"/>
                  </a:lnTo>
                  <a:lnTo>
                    <a:pt x="145926" y="145173"/>
                  </a:lnTo>
                  <a:lnTo>
                    <a:pt x="166506" y="108659"/>
                  </a:lnTo>
                  <a:lnTo>
                    <a:pt x="170699" y="77767"/>
                  </a:lnTo>
                  <a:lnTo>
                    <a:pt x="168203" y="63615"/>
                  </a:lnTo>
                  <a:lnTo>
                    <a:pt x="148214" y="27392"/>
                  </a:lnTo>
                  <a:lnTo>
                    <a:pt x="113751" y="4789"/>
                  </a:lnTo>
                  <a:lnTo>
                    <a:pt x="85445" y="0"/>
                  </a:lnTo>
                  <a:close/>
                </a:path>
              </a:pathLst>
            </a:custGeom>
            <a:solidFill>
              <a:srgbClr val="F8E200"/>
            </a:solidFill>
          </p:spPr>
          <p:txBody>
            <a:bodyPr wrap="square" lIns="0" tIns="0" rIns="0" bIns="0" rtlCol="0"/>
            <a:lstStyle/>
            <a:p>
              <a:endParaRPr sz="2799"/>
            </a:p>
          </p:txBody>
        </p:sp>
        <p:grpSp>
          <p:nvGrpSpPr>
            <p:cNvPr id="177" name="Группа 176"/>
            <p:cNvGrpSpPr/>
            <p:nvPr/>
          </p:nvGrpSpPr>
          <p:grpSpPr>
            <a:xfrm>
              <a:off x="17044616" y="1811361"/>
              <a:ext cx="3142133" cy="1631917"/>
              <a:chOff x="17044616" y="1811361"/>
              <a:chExt cx="3142133" cy="1631917"/>
            </a:xfrm>
          </p:grpSpPr>
          <p:sp>
            <p:nvSpPr>
              <p:cNvPr id="178" name="object 33"/>
              <p:cNvSpPr txBox="1"/>
              <p:nvPr/>
            </p:nvSpPr>
            <p:spPr>
              <a:xfrm>
                <a:off x="17044616" y="1811361"/>
                <a:ext cx="1917152" cy="43601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Трудоустройство</a:t>
                </a:r>
              </a:p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сотрудников</a:t>
                </a:r>
              </a:p>
            </p:txBody>
          </p:sp>
          <p:sp>
            <p:nvSpPr>
              <p:cNvPr id="179" name="object 31"/>
              <p:cNvSpPr txBox="1"/>
              <p:nvPr/>
            </p:nvSpPr>
            <p:spPr>
              <a:xfrm>
                <a:off x="17268619" y="2484821"/>
                <a:ext cx="2857510" cy="43088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Консультация по трудовому законодательству</a:t>
                </a:r>
              </a:p>
            </p:txBody>
          </p:sp>
          <p:sp>
            <p:nvSpPr>
              <p:cNvPr id="180" name="object 31"/>
              <p:cNvSpPr txBox="1"/>
              <p:nvPr/>
            </p:nvSpPr>
            <p:spPr>
              <a:xfrm>
                <a:off x="17329240" y="3012391"/>
                <a:ext cx="2857509" cy="43088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Специальная оценка условий труда</a:t>
                </a:r>
              </a:p>
            </p:txBody>
          </p:sp>
        </p:grpSp>
      </p:grpSp>
      <p:grpSp>
        <p:nvGrpSpPr>
          <p:cNvPr id="194" name="Группа 193"/>
          <p:cNvGrpSpPr/>
          <p:nvPr/>
        </p:nvGrpSpPr>
        <p:grpSpPr>
          <a:xfrm>
            <a:off x="5791700" y="3629888"/>
            <a:ext cx="3132056" cy="2151343"/>
            <a:chOff x="5791700" y="3629888"/>
            <a:chExt cx="3132056" cy="2151343"/>
          </a:xfrm>
        </p:grpSpPr>
        <p:grpSp>
          <p:nvGrpSpPr>
            <p:cNvPr id="187" name="Группа 186"/>
            <p:cNvGrpSpPr/>
            <p:nvPr/>
          </p:nvGrpSpPr>
          <p:grpSpPr>
            <a:xfrm>
              <a:off x="5791700" y="3629888"/>
              <a:ext cx="2956058" cy="1509455"/>
              <a:chOff x="16778680" y="1514972"/>
              <a:chExt cx="3060311" cy="1509455"/>
            </a:xfrm>
          </p:grpSpPr>
          <p:sp>
            <p:nvSpPr>
              <p:cNvPr id="188" name="object 21"/>
              <p:cNvSpPr/>
              <p:nvPr/>
            </p:nvSpPr>
            <p:spPr>
              <a:xfrm>
                <a:off x="16778680" y="1929542"/>
                <a:ext cx="157357" cy="170568"/>
              </a:xfrm>
              <a:custGeom>
                <a:avLst/>
                <a:gdLst/>
                <a:ahLst/>
                <a:cxnLst/>
                <a:rect l="l" t="t" r="r" b="b"/>
                <a:pathLst>
                  <a:path w="170815" h="170180">
                    <a:moveTo>
                      <a:pt x="85445" y="0"/>
                    </a:moveTo>
                    <a:lnTo>
                      <a:pt x="47442" y="9005"/>
                    </a:lnTo>
                    <a:lnTo>
                      <a:pt x="16893" y="35475"/>
                    </a:lnTo>
                    <a:lnTo>
                      <a:pt x="1111" y="75348"/>
                    </a:lnTo>
                    <a:lnTo>
                      <a:pt x="0" y="90911"/>
                    </a:lnTo>
                    <a:lnTo>
                      <a:pt x="1862" y="104047"/>
                    </a:lnTo>
                    <a:lnTo>
                      <a:pt x="19201" y="138452"/>
                    </a:lnTo>
                    <a:lnTo>
                      <a:pt x="52429" y="161935"/>
                    </a:lnTo>
                    <a:lnTo>
                      <a:pt x="99306" y="170092"/>
                    </a:lnTo>
                    <a:lnTo>
                      <a:pt x="112481" y="166796"/>
                    </a:lnTo>
                    <a:lnTo>
                      <a:pt x="145926" y="145173"/>
                    </a:lnTo>
                    <a:lnTo>
                      <a:pt x="166506" y="108659"/>
                    </a:lnTo>
                    <a:lnTo>
                      <a:pt x="170699" y="77767"/>
                    </a:lnTo>
                    <a:lnTo>
                      <a:pt x="168203" y="63615"/>
                    </a:lnTo>
                    <a:lnTo>
                      <a:pt x="148214" y="27392"/>
                    </a:lnTo>
                    <a:lnTo>
                      <a:pt x="113751" y="4789"/>
                    </a:lnTo>
                    <a:lnTo>
                      <a:pt x="85445" y="0"/>
                    </a:lnTo>
                    <a:close/>
                  </a:path>
                </a:pathLst>
              </a:custGeom>
              <a:solidFill>
                <a:srgbClr val="F8E200"/>
              </a:solidFill>
            </p:spPr>
            <p:txBody>
              <a:bodyPr wrap="square" lIns="0" tIns="0" rIns="0" bIns="0" rtlCol="0"/>
              <a:lstStyle/>
              <a:p>
                <a:endParaRPr sz="2799"/>
              </a:p>
            </p:txBody>
          </p:sp>
          <p:grpSp>
            <p:nvGrpSpPr>
              <p:cNvPr id="189" name="Группа 188"/>
              <p:cNvGrpSpPr/>
              <p:nvPr/>
            </p:nvGrpSpPr>
            <p:grpSpPr>
              <a:xfrm>
                <a:off x="16971967" y="1514972"/>
                <a:ext cx="2867024" cy="1509455"/>
                <a:chOff x="16971967" y="1514972"/>
                <a:chExt cx="2867024" cy="1509455"/>
              </a:xfrm>
            </p:grpSpPr>
            <p:sp>
              <p:nvSpPr>
                <p:cNvPr id="190" name="object 33"/>
                <p:cNvSpPr txBox="1"/>
                <p:nvPr/>
              </p:nvSpPr>
              <p:spPr>
                <a:xfrm>
                  <a:off x="17024850" y="1514972"/>
                  <a:ext cx="1917152" cy="436017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11097">
                    <a:lnSpc>
                      <a:spcPts val="1668"/>
                    </a:lnSpc>
                  </a:pPr>
                  <a:r>
                    <a:rPr lang="ru-RU" sz="1600" b="1" spc="-13" dirty="0">
                      <a:solidFill>
                        <a:srgbClr val="0070C0"/>
                      </a:solidFill>
                      <a:latin typeface="Arial"/>
                      <a:cs typeface="Arial"/>
                    </a:rPr>
                    <a:t>Готовая продукция</a:t>
                  </a:r>
                </a:p>
              </p:txBody>
            </p:sp>
            <p:sp>
              <p:nvSpPr>
                <p:cNvPr id="191" name="object 31"/>
                <p:cNvSpPr txBox="1"/>
                <p:nvPr/>
              </p:nvSpPr>
              <p:spPr>
                <a:xfrm>
                  <a:off x="16981481" y="2156853"/>
                  <a:ext cx="2857510" cy="430887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r>
                    <a:rPr lang="ru-RU" sz="1400" b="1" dirty="0">
                      <a:ln w="0"/>
                      <a:latin typeface="Arial" panose="020B0604020202020204" pitchFamily="34" charset="0"/>
                      <a:ea typeface="Arial Unicode MS" panose="020B0604020202020204"/>
                      <a:cs typeface="Arial" panose="020B0604020202020204" pitchFamily="34" charset="0"/>
                    </a:rPr>
                    <a:t>Сертификат соответствия качества</a:t>
                  </a:r>
                </a:p>
              </p:txBody>
            </p:sp>
            <p:sp>
              <p:nvSpPr>
                <p:cNvPr id="192" name="object 31"/>
                <p:cNvSpPr txBox="1"/>
                <p:nvPr/>
              </p:nvSpPr>
              <p:spPr>
                <a:xfrm>
                  <a:off x="16971967" y="2808983"/>
                  <a:ext cx="2857509" cy="215444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r>
                    <a:rPr lang="ru-RU" sz="1400" b="1" dirty="0">
                      <a:ln w="0"/>
                      <a:latin typeface="Arial" panose="020B0604020202020204" pitchFamily="34" charset="0"/>
                      <a:ea typeface="Arial Unicode MS" panose="020B0604020202020204"/>
                      <a:cs typeface="Arial" panose="020B0604020202020204" pitchFamily="34" charset="0"/>
                    </a:rPr>
                    <a:t>Регистрация товарного знака</a:t>
                  </a:r>
                </a:p>
              </p:txBody>
            </p:sp>
          </p:grpSp>
        </p:grpSp>
        <p:sp>
          <p:nvSpPr>
            <p:cNvPr id="193" name="object 31"/>
            <p:cNvSpPr txBox="1"/>
            <p:nvPr/>
          </p:nvSpPr>
          <p:spPr>
            <a:xfrm>
              <a:off x="6027990" y="5350344"/>
              <a:ext cx="2895766" cy="43088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r>
                <a:rPr lang="ru-RU" sz="1400" b="1" dirty="0">
                  <a:ln w="0"/>
                  <a:latin typeface="Arial" panose="020B0604020202020204" pitchFamily="34" charset="0"/>
                  <a:ea typeface="Arial Unicode MS" panose="020B0604020202020204"/>
                  <a:cs typeface="Arial" panose="020B0604020202020204" pitchFamily="34" charset="0"/>
                </a:rPr>
                <a:t>Популяризация</a:t>
              </a:r>
            </a:p>
            <a:p>
              <a:r>
                <a:rPr lang="ru-RU" sz="1400" b="1" dirty="0">
                  <a:ln w="0"/>
                  <a:latin typeface="Arial" panose="020B0604020202020204" pitchFamily="34" charset="0"/>
                  <a:ea typeface="Arial Unicode MS" panose="020B0604020202020204"/>
                  <a:cs typeface="Arial" panose="020B0604020202020204" pitchFamily="34" charset="0"/>
                </a:rPr>
                <a:t>(ТВ, радио, сайт)</a:t>
              </a:r>
            </a:p>
          </p:txBody>
        </p:sp>
      </p:grpSp>
      <p:grpSp>
        <p:nvGrpSpPr>
          <p:cNvPr id="196" name="Группа 195"/>
          <p:cNvGrpSpPr/>
          <p:nvPr/>
        </p:nvGrpSpPr>
        <p:grpSpPr>
          <a:xfrm>
            <a:off x="3337319" y="3587817"/>
            <a:ext cx="3302989" cy="1839641"/>
            <a:chOff x="17283723" y="1478563"/>
            <a:chExt cx="3419478" cy="1839641"/>
          </a:xfrm>
        </p:grpSpPr>
        <p:sp>
          <p:nvSpPr>
            <p:cNvPr id="198" name="object 21"/>
            <p:cNvSpPr/>
            <p:nvPr/>
          </p:nvSpPr>
          <p:spPr>
            <a:xfrm>
              <a:off x="17283723" y="1930360"/>
              <a:ext cx="157357" cy="170568"/>
            </a:xfrm>
            <a:custGeom>
              <a:avLst/>
              <a:gdLst/>
              <a:ahLst/>
              <a:cxnLst/>
              <a:rect l="l" t="t" r="r" b="b"/>
              <a:pathLst>
                <a:path w="170815" h="170180">
                  <a:moveTo>
                    <a:pt x="85445" y="0"/>
                  </a:moveTo>
                  <a:lnTo>
                    <a:pt x="47442" y="9005"/>
                  </a:lnTo>
                  <a:lnTo>
                    <a:pt x="16893" y="35475"/>
                  </a:lnTo>
                  <a:lnTo>
                    <a:pt x="1111" y="75348"/>
                  </a:lnTo>
                  <a:lnTo>
                    <a:pt x="0" y="90911"/>
                  </a:lnTo>
                  <a:lnTo>
                    <a:pt x="1862" y="104047"/>
                  </a:lnTo>
                  <a:lnTo>
                    <a:pt x="19201" y="138452"/>
                  </a:lnTo>
                  <a:lnTo>
                    <a:pt x="52429" y="161935"/>
                  </a:lnTo>
                  <a:lnTo>
                    <a:pt x="99306" y="170092"/>
                  </a:lnTo>
                  <a:lnTo>
                    <a:pt x="112481" y="166796"/>
                  </a:lnTo>
                  <a:lnTo>
                    <a:pt x="145926" y="145173"/>
                  </a:lnTo>
                  <a:lnTo>
                    <a:pt x="166506" y="108659"/>
                  </a:lnTo>
                  <a:lnTo>
                    <a:pt x="170699" y="77767"/>
                  </a:lnTo>
                  <a:lnTo>
                    <a:pt x="168203" y="63615"/>
                  </a:lnTo>
                  <a:lnTo>
                    <a:pt x="148214" y="27392"/>
                  </a:lnTo>
                  <a:lnTo>
                    <a:pt x="113751" y="4789"/>
                  </a:lnTo>
                  <a:lnTo>
                    <a:pt x="85445" y="0"/>
                  </a:lnTo>
                  <a:close/>
                </a:path>
              </a:pathLst>
            </a:custGeom>
            <a:solidFill>
              <a:srgbClr val="F8E200"/>
            </a:solidFill>
          </p:spPr>
          <p:txBody>
            <a:bodyPr wrap="square" lIns="0" tIns="0" rIns="0" bIns="0" rtlCol="0"/>
            <a:lstStyle/>
            <a:p>
              <a:endParaRPr sz="2799"/>
            </a:p>
          </p:txBody>
        </p:sp>
        <p:grpSp>
          <p:nvGrpSpPr>
            <p:cNvPr id="199" name="Группа 198"/>
            <p:cNvGrpSpPr/>
            <p:nvPr/>
          </p:nvGrpSpPr>
          <p:grpSpPr>
            <a:xfrm>
              <a:off x="17565220" y="1478563"/>
              <a:ext cx="3137981" cy="1839641"/>
              <a:chOff x="17565220" y="1478563"/>
              <a:chExt cx="3137981" cy="1839641"/>
            </a:xfrm>
          </p:grpSpPr>
          <p:sp>
            <p:nvSpPr>
              <p:cNvPr id="200" name="object 33"/>
              <p:cNvSpPr txBox="1"/>
              <p:nvPr/>
            </p:nvSpPr>
            <p:spPr>
              <a:xfrm>
                <a:off x="17565220" y="1478563"/>
                <a:ext cx="1917152" cy="43601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Участие в закупках</a:t>
                </a:r>
              </a:p>
            </p:txBody>
          </p:sp>
          <p:sp>
            <p:nvSpPr>
              <p:cNvPr id="201" name="object 31"/>
              <p:cNvSpPr txBox="1"/>
              <p:nvPr/>
            </p:nvSpPr>
            <p:spPr>
              <a:xfrm>
                <a:off x="17826945" y="2191165"/>
                <a:ext cx="2857510" cy="21544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ЭЦП</a:t>
                </a:r>
              </a:p>
            </p:txBody>
          </p:sp>
          <p:sp>
            <p:nvSpPr>
              <p:cNvPr id="202" name="object 31"/>
              <p:cNvSpPr txBox="1"/>
              <p:nvPr/>
            </p:nvSpPr>
            <p:spPr>
              <a:xfrm>
                <a:off x="17845692" y="2456430"/>
                <a:ext cx="2857509" cy="861774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Размещение </a:t>
                </a:r>
              </a:p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на электронных</a:t>
                </a:r>
              </a:p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торговых </a:t>
                </a:r>
              </a:p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площадках</a:t>
                </a:r>
              </a:p>
            </p:txBody>
          </p:sp>
        </p:grpSp>
      </p:grpSp>
      <p:grpSp>
        <p:nvGrpSpPr>
          <p:cNvPr id="203" name="Группа 202"/>
          <p:cNvGrpSpPr/>
          <p:nvPr/>
        </p:nvGrpSpPr>
        <p:grpSpPr>
          <a:xfrm>
            <a:off x="1017201" y="3617489"/>
            <a:ext cx="3027586" cy="1929891"/>
            <a:chOff x="17283723" y="1478563"/>
            <a:chExt cx="3134362" cy="1929891"/>
          </a:xfrm>
        </p:grpSpPr>
        <p:sp>
          <p:nvSpPr>
            <p:cNvPr id="204" name="object 21"/>
            <p:cNvSpPr/>
            <p:nvPr/>
          </p:nvSpPr>
          <p:spPr>
            <a:xfrm>
              <a:off x="17283723" y="1930360"/>
              <a:ext cx="157357" cy="170568"/>
            </a:xfrm>
            <a:custGeom>
              <a:avLst/>
              <a:gdLst/>
              <a:ahLst/>
              <a:cxnLst/>
              <a:rect l="l" t="t" r="r" b="b"/>
              <a:pathLst>
                <a:path w="170815" h="170180">
                  <a:moveTo>
                    <a:pt x="85445" y="0"/>
                  </a:moveTo>
                  <a:lnTo>
                    <a:pt x="47442" y="9005"/>
                  </a:lnTo>
                  <a:lnTo>
                    <a:pt x="16893" y="35475"/>
                  </a:lnTo>
                  <a:lnTo>
                    <a:pt x="1111" y="75348"/>
                  </a:lnTo>
                  <a:lnTo>
                    <a:pt x="0" y="90911"/>
                  </a:lnTo>
                  <a:lnTo>
                    <a:pt x="1862" y="104047"/>
                  </a:lnTo>
                  <a:lnTo>
                    <a:pt x="19201" y="138452"/>
                  </a:lnTo>
                  <a:lnTo>
                    <a:pt x="52429" y="161935"/>
                  </a:lnTo>
                  <a:lnTo>
                    <a:pt x="99306" y="170092"/>
                  </a:lnTo>
                  <a:lnTo>
                    <a:pt x="112481" y="166796"/>
                  </a:lnTo>
                  <a:lnTo>
                    <a:pt x="145926" y="145173"/>
                  </a:lnTo>
                  <a:lnTo>
                    <a:pt x="166506" y="108659"/>
                  </a:lnTo>
                  <a:lnTo>
                    <a:pt x="170699" y="77767"/>
                  </a:lnTo>
                  <a:lnTo>
                    <a:pt x="168203" y="63615"/>
                  </a:lnTo>
                  <a:lnTo>
                    <a:pt x="148214" y="27392"/>
                  </a:lnTo>
                  <a:lnTo>
                    <a:pt x="113751" y="4789"/>
                  </a:lnTo>
                  <a:lnTo>
                    <a:pt x="85445" y="0"/>
                  </a:lnTo>
                  <a:close/>
                </a:path>
              </a:pathLst>
            </a:custGeom>
            <a:solidFill>
              <a:srgbClr val="F8E200"/>
            </a:solidFill>
          </p:spPr>
          <p:txBody>
            <a:bodyPr wrap="square" lIns="0" tIns="0" rIns="0" bIns="0" rtlCol="0"/>
            <a:lstStyle/>
            <a:p>
              <a:endParaRPr sz="2799"/>
            </a:p>
          </p:txBody>
        </p:sp>
        <p:grpSp>
          <p:nvGrpSpPr>
            <p:cNvPr id="205" name="Группа 204"/>
            <p:cNvGrpSpPr/>
            <p:nvPr/>
          </p:nvGrpSpPr>
          <p:grpSpPr>
            <a:xfrm>
              <a:off x="17560575" y="1478563"/>
              <a:ext cx="2857510" cy="1929891"/>
              <a:chOff x="17560575" y="1478563"/>
              <a:chExt cx="2857510" cy="1929891"/>
            </a:xfrm>
          </p:grpSpPr>
          <p:sp>
            <p:nvSpPr>
              <p:cNvPr id="206" name="object 33"/>
              <p:cNvSpPr txBox="1"/>
              <p:nvPr/>
            </p:nvSpPr>
            <p:spPr>
              <a:xfrm>
                <a:off x="17565220" y="1478563"/>
                <a:ext cx="1917152" cy="43601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Поиск </a:t>
                </a:r>
              </a:p>
              <a:p>
                <a:pPr marL="11097">
                  <a:lnSpc>
                    <a:spcPts val="1668"/>
                  </a:lnSpc>
                </a:pPr>
                <a:r>
                  <a:rPr lang="ru-RU" sz="1600" b="1" spc="-13" dirty="0">
                    <a:solidFill>
                      <a:srgbClr val="0070C0"/>
                    </a:solidFill>
                    <a:latin typeface="Arial"/>
                    <a:cs typeface="Arial"/>
                  </a:rPr>
                  <a:t>партнеров</a:t>
                </a:r>
              </a:p>
            </p:txBody>
          </p:sp>
          <p:sp>
            <p:nvSpPr>
              <p:cNvPr id="207" name="object 31"/>
              <p:cNvSpPr txBox="1"/>
              <p:nvPr/>
            </p:nvSpPr>
            <p:spPr>
              <a:xfrm>
                <a:off x="17560575" y="2115792"/>
                <a:ext cx="2857510" cy="129266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Участие в </a:t>
                </a:r>
              </a:p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бизнес-миссиях,</a:t>
                </a:r>
              </a:p>
              <a:p>
                <a:r>
                  <a:rPr lang="ru-RU" sz="1400" b="1" dirty="0">
                    <a:ln w="0"/>
                    <a:latin typeface="Arial" panose="020B0604020202020204" pitchFamily="34" charset="0"/>
                    <a:ea typeface="Arial Unicode MS" panose="020B0604020202020204"/>
                    <a:cs typeface="Arial" panose="020B0604020202020204" pitchFamily="34" charset="0"/>
                  </a:rPr>
                  <a:t>выставках, деловых мероприятиях</a:t>
                </a:r>
              </a:p>
              <a:p>
                <a:endParaRPr lang="ru-RU" sz="1400" b="1" dirty="0">
                  <a:ln w="0"/>
                  <a:latin typeface="Arial" panose="020B0604020202020204" pitchFamily="34" charset="0"/>
                  <a:ea typeface="Arial Unicode MS" panose="020B0604020202020204"/>
                  <a:cs typeface="Arial" panose="020B0604020202020204" pitchFamily="34" charset="0"/>
                </a:endParaRPr>
              </a:p>
              <a:p>
                <a:endParaRPr lang="ru-RU" sz="1400" b="1" dirty="0">
                  <a:ln w="0"/>
                  <a:latin typeface="Arial" panose="020B0604020202020204" pitchFamily="34" charset="0"/>
                  <a:ea typeface="Arial Unicode MS" panose="020B0604020202020204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15" name="Прямоугольник 214"/>
          <p:cNvSpPr/>
          <p:nvPr/>
        </p:nvSpPr>
        <p:spPr>
          <a:xfrm>
            <a:off x="6728550" y="6301345"/>
            <a:ext cx="47098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ЭКСПОРТ</a:t>
            </a:r>
          </a:p>
        </p:txBody>
      </p:sp>
      <p:sp>
        <p:nvSpPr>
          <p:cNvPr id="216" name="object 64"/>
          <p:cNvSpPr/>
          <p:nvPr/>
        </p:nvSpPr>
        <p:spPr>
          <a:xfrm>
            <a:off x="8738567" y="5608517"/>
            <a:ext cx="584642" cy="619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63" y="2770578"/>
            <a:ext cx="403295" cy="437473"/>
          </a:xfrm>
          <a:prstGeom prst="rect">
            <a:avLst/>
          </a:prstGeom>
        </p:spPr>
      </p:pic>
      <p:grpSp>
        <p:nvGrpSpPr>
          <p:cNvPr id="83" name="Группа 82"/>
          <p:cNvGrpSpPr/>
          <p:nvPr/>
        </p:nvGrpSpPr>
        <p:grpSpPr>
          <a:xfrm flipH="1">
            <a:off x="3854320" y="2187265"/>
            <a:ext cx="375735" cy="334724"/>
            <a:chOff x="3429707" y="3346253"/>
            <a:chExt cx="531037" cy="523046"/>
          </a:xfrm>
          <a:solidFill>
            <a:srgbClr val="F8E200">
              <a:alpha val="62000"/>
            </a:srgbClr>
          </a:solidFill>
        </p:grpSpPr>
        <p:sp>
          <p:nvSpPr>
            <p:cNvPr id="84" name="Овал 83"/>
            <p:cNvSpPr/>
            <p:nvPr/>
          </p:nvSpPr>
          <p:spPr>
            <a:xfrm>
              <a:off x="3440617" y="3659499"/>
              <a:ext cx="520127" cy="209800"/>
            </a:xfrm>
            <a:prstGeom prst="ellipse">
              <a:avLst/>
            </a:prstGeom>
            <a:grpFill/>
            <a:ln w="3175" cap="rnd">
              <a:solidFill>
                <a:srgbClr val="5622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5" name="Овал 84"/>
            <p:cNvSpPr/>
            <p:nvPr/>
          </p:nvSpPr>
          <p:spPr>
            <a:xfrm>
              <a:off x="3429707" y="3556051"/>
              <a:ext cx="520128" cy="209800"/>
            </a:xfrm>
            <a:prstGeom prst="ellipse">
              <a:avLst/>
            </a:prstGeom>
            <a:grpFill/>
            <a:ln w="3175" cap="rnd">
              <a:solidFill>
                <a:srgbClr val="5622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6" name="Овал 85"/>
            <p:cNvSpPr/>
            <p:nvPr/>
          </p:nvSpPr>
          <p:spPr>
            <a:xfrm>
              <a:off x="3429708" y="3451157"/>
              <a:ext cx="520128" cy="209800"/>
            </a:xfrm>
            <a:prstGeom prst="ellipse">
              <a:avLst/>
            </a:prstGeom>
            <a:grpFill/>
            <a:ln w="3175" cap="rnd">
              <a:solidFill>
                <a:srgbClr val="5622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3429707" y="3346253"/>
              <a:ext cx="520128" cy="209800"/>
            </a:xfrm>
            <a:prstGeom prst="ellipse">
              <a:avLst/>
            </a:prstGeom>
            <a:grpFill/>
            <a:ln w="3175" cap="rnd">
              <a:solidFill>
                <a:srgbClr val="5622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228" y="2190271"/>
            <a:ext cx="412558" cy="4125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97846" y="2793013"/>
            <a:ext cx="490257" cy="3159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51" y="2242739"/>
            <a:ext cx="511128" cy="4244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820" y="2400455"/>
            <a:ext cx="847456" cy="8474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420" y="2189654"/>
            <a:ext cx="408165" cy="4081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180" y="2007416"/>
            <a:ext cx="738634" cy="738634"/>
          </a:xfrm>
          <a:prstGeom prst="rect">
            <a:avLst/>
          </a:prstGeom>
        </p:spPr>
      </p:pic>
      <p:grpSp>
        <p:nvGrpSpPr>
          <p:cNvPr id="94" name="Группа 93"/>
          <p:cNvGrpSpPr/>
          <p:nvPr/>
        </p:nvGrpSpPr>
        <p:grpSpPr>
          <a:xfrm flipH="1">
            <a:off x="10155499" y="2691126"/>
            <a:ext cx="375735" cy="334724"/>
            <a:chOff x="3429707" y="3346253"/>
            <a:chExt cx="531037" cy="523046"/>
          </a:xfrm>
          <a:solidFill>
            <a:srgbClr val="F8E200">
              <a:alpha val="62000"/>
            </a:srgbClr>
          </a:solidFill>
        </p:grpSpPr>
        <p:sp>
          <p:nvSpPr>
            <p:cNvPr id="95" name="Овал 94"/>
            <p:cNvSpPr/>
            <p:nvPr/>
          </p:nvSpPr>
          <p:spPr>
            <a:xfrm>
              <a:off x="3440617" y="3659499"/>
              <a:ext cx="520127" cy="209800"/>
            </a:xfrm>
            <a:prstGeom prst="ellipse">
              <a:avLst/>
            </a:prstGeom>
            <a:grpFill/>
            <a:ln w="3175" cap="rnd">
              <a:solidFill>
                <a:srgbClr val="5622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3429707" y="3556051"/>
              <a:ext cx="520128" cy="209800"/>
            </a:xfrm>
            <a:prstGeom prst="ellipse">
              <a:avLst/>
            </a:prstGeom>
            <a:grpFill/>
            <a:ln w="3175" cap="rnd">
              <a:solidFill>
                <a:srgbClr val="5622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3429708" y="3451157"/>
              <a:ext cx="520128" cy="209800"/>
            </a:xfrm>
            <a:prstGeom prst="ellipse">
              <a:avLst/>
            </a:prstGeom>
            <a:grpFill/>
            <a:ln w="3175" cap="rnd">
              <a:solidFill>
                <a:srgbClr val="5622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98" name="Овал 97"/>
            <p:cNvSpPr/>
            <p:nvPr/>
          </p:nvSpPr>
          <p:spPr>
            <a:xfrm>
              <a:off x="3429707" y="3346253"/>
              <a:ext cx="520128" cy="209800"/>
            </a:xfrm>
            <a:prstGeom prst="ellipse">
              <a:avLst/>
            </a:prstGeom>
            <a:grpFill/>
            <a:ln w="3175" cap="rnd">
              <a:solidFill>
                <a:srgbClr val="5622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551" y="4313298"/>
            <a:ext cx="753442" cy="75344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26" y="4489564"/>
            <a:ext cx="690859" cy="6908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163" y="4306143"/>
            <a:ext cx="429461" cy="429461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60" y="4848488"/>
            <a:ext cx="371865" cy="4033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68" y="5386956"/>
            <a:ext cx="438805" cy="42431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423" y="4529439"/>
            <a:ext cx="577117" cy="48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2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льцо 4"/>
          <p:cNvSpPr/>
          <p:nvPr/>
        </p:nvSpPr>
        <p:spPr>
          <a:xfrm>
            <a:off x="4224940" y="1995452"/>
            <a:ext cx="3686880" cy="3144286"/>
          </a:xfrm>
          <a:prstGeom prst="donut">
            <a:avLst>
              <a:gd name="adj" fmla="val 40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2603" y="1844498"/>
            <a:ext cx="3456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предпринимательства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7072" y="1196752"/>
            <a:ext cx="1798555" cy="400110"/>
          </a:xfrm>
          <a:prstGeom prst="rect">
            <a:avLst/>
          </a:prstGeom>
          <a:solidFill>
            <a:srgbClr val="0070C0">
              <a:alpha val="3100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СЕРВИСЫ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6287" y="4724239"/>
            <a:ext cx="2809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dirty="0"/>
              <a:t>Центр народно-художественных промыслов и ремесел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7496" y="3270054"/>
            <a:ext cx="1975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Центр поддержки экспорта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7663" y="4058750"/>
            <a:ext cx="2341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центр инжиниринга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593" y="2909541"/>
            <a:ext cx="2646017" cy="1212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76893" y="2468096"/>
            <a:ext cx="22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Центр инноваций социальной сферы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08236" y="1826175"/>
            <a:ext cx="2099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Гарантийный фонд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80309" y="2518693"/>
            <a:ext cx="252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Региональная лизинговая компания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80309" y="3208499"/>
            <a:ext cx="2828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Башкирская </a:t>
            </a:r>
            <a:r>
              <a:rPr lang="ru-RU" dirty="0" err="1"/>
              <a:t>микрокредитная</a:t>
            </a:r>
            <a:r>
              <a:rPr lang="ru-RU" dirty="0"/>
              <a:t> </a:t>
            </a:r>
            <a:r>
              <a:rPr lang="ru-RU" dirty="0" err="1"/>
              <a:t>компани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8880309" y="4132835"/>
            <a:ext cx="2710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dirty="0"/>
              <a:t>Фонд поддержки инвестиционных инициатив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6820" y="5080636"/>
            <a:ext cx="2400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Корпорация МСП</a:t>
            </a:r>
          </a:p>
        </p:txBody>
      </p:sp>
      <p:cxnSp>
        <p:nvCxnSpPr>
          <p:cNvPr id="21" name="Прямая со стрелкой 20"/>
          <p:cNvCxnSpPr>
            <a:stCxn id="7" idx="3"/>
            <a:endCxn id="3090" idx="1"/>
          </p:cNvCxnSpPr>
          <p:nvPr/>
        </p:nvCxnSpPr>
        <p:spPr>
          <a:xfrm>
            <a:off x="4378986" y="2106108"/>
            <a:ext cx="571846" cy="14964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59" idx="1"/>
          </p:cNvCxnSpPr>
          <p:nvPr/>
        </p:nvCxnSpPr>
        <p:spPr>
          <a:xfrm>
            <a:off x="3182587" y="2729706"/>
            <a:ext cx="1088636" cy="18264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5" idx="2"/>
          </p:cNvCxnSpPr>
          <p:nvPr/>
        </p:nvCxnSpPr>
        <p:spPr>
          <a:xfrm>
            <a:off x="2915432" y="3548223"/>
            <a:ext cx="1309508" cy="1937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3479470" y="4122489"/>
            <a:ext cx="811376" cy="19787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>
            <a:endCxn id="62" idx="2"/>
          </p:cNvCxnSpPr>
          <p:nvPr/>
        </p:nvCxnSpPr>
        <p:spPr>
          <a:xfrm flipV="1">
            <a:off x="3929984" y="4720469"/>
            <a:ext cx="899168" cy="31233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63" idx="7"/>
          </p:cNvCxnSpPr>
          <p:nvPr/>
        </p:nvCxnSpPr>
        <p:spPr>
          <a:xfrm flipV="1">
            <a:off x="7372355" y="2079440"/>
            <a:ext cx="691864" cy="25713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64" idx="7"/>
          </p:cNvCxnSpPr>
          <p:nvPr/>
        </p:nvCxnSpPr>
        <p:spPr>
          <a:xfrm flipV="1">
            <a:off x="7848368" y="2811079"/>
            <a:ext cx="743910" cy="8270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8064219" y="3445672"/>
            <a:ext cx="816091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7930387" y="4149080"/>
            <a:ext cx="949923" cy="202056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7416992" y="4641808"/>
            <a:ext cx="1370748" cy="50529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9408368" y="1206961"/>
            <a:ext cx="1798555" cy="400110"/>
          </a:xfrm>
          <a:prstGeom prst="rect">
            <a:avLst/>
          </a:prstGeom>
          <a:solidFill>
            <a:srgbClr val="0070C0">
              <a:alpha val="3100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ФИНАНСЫ</a:t>
            </a:r>
          </a:p>
        </p:txBody>
      </p:sp>
      <p:sp>
        <p:nvSpPr>
          <p:cNvPr id="3090" name="Блок-схема: узел 3089"/>
          <p:cNvSpPr/>
          <p:nvPr/>
        </p:nvSpPr>
        <p:spPr>
          <a:xfrm>
            <a:off x="4906195" y="2222271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Блок-схема: узел 58"/>
          <p:cNvSpPr/>
          <p:nvPr/>
        </p:nvSpPr>
        <p:spPr>
          <a:xfrm>
            <a:off x="4226586" y="2878875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Блок-схема: узел 59"/>
          <p:cNvSpPr/>
          <p:nvPr/>
        </p:nvSpPr>
        <p:spPr>
          <a:xfrm>
            <a:off x="4115566" y="3448763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Блок-схема: узел 60"/>
          <p:cNvSpPr/>
          <p:nvPr/>
        </p:nvSpPr>
        <p:spPr>
          <a:xfrm>
            <a:off x="4260618" y="4008188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Блок-схема: узел 61"/>
          <p:cNvSpPr/>
          <p:nvPr/>
        </p:nvSpPr>
        <p:spPr>
          <a:xfrm>
            <a:off x="4829152" y="4606169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Блок-схема: узел 62"/>
          <p:cNvSpPr/>
          <p:nvPr/>
        </p:nvSpPr>
        <p:spPr>
          <a:xfrm>
            <a:off x="7112192" y="2303092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Блок-схема: узел 63"/>
          <p:cNvSpPr/>
          <p:nvPr/>
        </p:nvSpPr>
        <p:spPr>
          <a:xfrm>
            <a:off x="7588205" y="2860310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Блок-схема: узел 64"/>
          <p:cNvSpPr/>
          <p:nvPr/>
        </p:nvSpPr>
        <p:spPr>
          <a:xfrm>
            <a:off x="7718287" y="3334463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Блок-схема: узел 65"/>
          <p:cNvSpPr/>
          <p:nvPr/>
        </p:nvSpPr>
        <p:spPr>
          <a:xfrm>
            <a:off x="7625587" y="3981806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Блок-схема: узел 66"/>
          <p:cNvSpPr/>
          <p:nvPr/>
        </p:nvSpPr>
        <p:spPr>
          <a:xfrm>
            <a:off x="7235620" y="4491869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Блок-схема: узел 46"/>
          <p:cNvSpPr/>
          <p:nvPr/>
        </p:nvSpPr>
        <p:spPr>
          <a:xfrm>
            <a:off x="5484127" y="4918505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 стрелкой 47"/>
          <p:cNvCxnSpPr/>
          <p:nvPr/>
        </p:nvCxnSpPr>
        <p:spPr>
          <a:xfrm flipV="1">
            <a:off x="4676752" y="5133003"/>
            <a:ext cx="862830" cy="44556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2719859" y="5556955"/>
            <a:ext cx="2730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с/х консультирования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6391537" y="5574795"/>
            <a:ext cx="2925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Российский экспортный центр</a:t>
            </a:r>
          </a:p>
        </p:txBody>
      </p:sp>
      <p:sp>
        <p:nvSpPr>
          <p:cNvPr id="71" name="Блок-схема: узел 70"/>
          <p:cNvSpPr/>
          <p:nvPr/>
        </p:nvSpPr>
        <p:spPr>
          <a:xfrm>
            <a:off x="6391537" y="4918505"/>
            <a:ext cx="304800" cy="2286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2" name="Прямая со стрелкой 71"/>
          <p:cNvCxnSpPr/>
          <p:nvPr/>
        </p:nvCxnSpPr>
        <p:spPr>
          <a:xfrm>
            <a:off x="6684751" y="5139738"/>
            <a:ext cx="647227" cy="43882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Содержимое 2"/>
          <p:cNvSpPr txBox="1">
            <a:spLocks/>
          </p:cNvSpPr>
          <p:nvPr/>
        </p:nvSpPr>
        <p:spPr bwMode="auto">
          <a:xfrm>
            <a:off x="1037663" y="348744"/>
            <a:ext cx="1016926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685411"/>
            <a:r>
              <a:rPr lang="ru-RU" sz="2400" cap="all" dirty="0"/>
              <a:t>Инфраструктура</a:t>
            </a:r>
            <a:r>
              <a:rPr lang="ru-RU" sz="2400" dirty="0"/>
              <a:t> ПОДДЕРЖКИ </a:t>
            </a:r>
            <a:r>
              <a:rPr lang="ru-RU" sz="2400" cap="all" dirty="0"/>
              <a:t>предпринимательства</a:t>
            </a:r>
            <a:endParaRPr lang="ru-RU" sz="2400" b="0" i="1" cap="all" dirty="0"/>
          </a:p>
        </p:txBody>
      </p:sp>
    </p:spTree>
    <p:extLst>
      <p:ext uri="{BB962C8B-B14F-4D97-AF65-F5344CB8AC3E}">
        <p14:creationId xmlns:p14="http://schemas.microsoft.com/office/powerpoint/2010/main" val="194531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>
            <a:spLocks/>
          </p:cNvSpPr>
          <p:nvPr/>
        </p:nvSpPr>
        <p:spPr>
          <a:xfrm>
            <a:off x="2039192" y="323714"/>
            <a:ext cx="8043483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19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198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198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198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198">
                <a:solidFill>
                  <a:schemeClr val="tx1"/>
                </a:solidFill>
                <a:latin typeface="Calibri" pitchFamily="34" charset="0"/>
              </a:defRPr>
            </a:lvl5pPr>
            <a:lvl6pPr marL="544225" algn="ctr" rtl="0" eaLnBrk="1" fontAlgn="base" hangingPunct="1">
              <a:spcBef>
                <a:spcPct val="0"/>
              </a:spcBef>
              <a:spcAft>
                <a:spcPct val="0"/>
              </a:spcAft>
              <a:defRPr sz="5198">
                <a:solidFill>
                  <a:schemeClr val="tx1"/>
                </a:solidFill>
                <a:latin typeface="Calibri" pitchFamily="34" charset="0"/>
              </a:defRPr>
            </a:lvl6pPr>
            <a:lvl7pPr marL="1088449" algn="ctr" rtl="0" eaLnBrk="1" fontAlgn="base" hangingPunct="1">
              <a:spcBef>
                <a:spcPct val="0"/>
              </a:spcBef>
              <a:spcAft>
                <a:spcPct val="0"/>
              </a:spcAft>
              <a:defRPr sz="5198">
                <a:solidFill>
                  <a:schemeClr val="tx1"/>
                </a:solidFill>
                <a:latin typeface="Calibri" pitchFamily="34" charset="0"/>
              </a:defRPr>
            </a:lvl7pPr>
            <a:lvl8pPr marL="1632674" algn="ctr" rtl="0" eaLnBrk="1" fontAlgn="base" hangingPunct="1">
              <a:spcBef>
                <a:spcPct val="0"/>
              </a:spcBef>
              <a:spcAft>
                <a:spcPct val="0"/>
              </a:spcAft>
              <a:defRPr sz="5198">
                <a:solidFill>
                  <a:schemeClr val="tx1"/>
                </a:solidFill>
                <a:latin typeface="Calibri" pitchFamily="34" charset="0"/>
              </a:defRPr>
            </a:lvl8pPr>
            <a:lvl9pPr marL="2176899" algn="ctr" rtl="0" eaLnBrk="1" fontAlgn="base" hangingPunct="1">
              <a:spcBef>
                <a:spcPct val="0"/>
              </a:spcBef>
              <a:spcAft>
                <a:spcPct val="0"/>
              </a:spcAft>
              <a:defRPr sz="5198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400" b="1" cap="all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rPr>
              <a:t>финансовая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rPr>
              <a:t> ПОДДЕРЖКА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F19BA49-C27F-4397-A1AA-846C4DC4431F}"/>
              </a:ext>
            </a:extLst>
          </p:cNvPr>
          <p:cNvSpPr/>
          <p:nvPr/>
        </p:nvSpPr>
        <p:spPr>
          <a:xfrm>
            <a:off x="631177" y="1738917"/>
            <a:ext cx="5211481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поддержки инвестиционных инициатив </a:t>
            </a:r>
          </a:p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руб. </a:t>
            </a:r>
            <a:r>
              <a:rPr lang="ru-RU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ед. комиссией 2/3 ключевой ставки банка России</a:t>
            </a:r>
          </a:p>
          <a:p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Микрокредитная компания малого бизнеса РБ  </a:t>
            </a:r>
          </a:p>
          <a:p>
            <a:pPr lvl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руб. </a:t>
            </a:r>
            <a:r>
              <a:rPr lang="ru-RU" sz="1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½ ключевой ставки банка России</a:t>
            </a:r>
          </a:p>
          <a:p>
            <a:pPr lvl="0"/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развития промышленности РБ </a:t>
            </a:r>
          </a:p>
          <a:p>
            <a:pPr lvl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руб. до 5% годовых</a:t>
            </a:r>
          </a:p>
          <a:p>
            <a:pPr lvl="0"/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Гарантийный фонд РБ  </a:t>
            </a:r>
          </a:p>
          <a:p>
            <a:pPr lvl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размер поручительства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руб.</a:t>
            </a:r>
          </a:p>
          <a:p>
            <a:pPr lvl="0"/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Лизинговый фонд РБ </a:t>
            </a:r>
          </a:p>
          <a:p>
            <a:pPr lvl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руб. под 3% годовых</a:t>
            </a:r>
          </a:p>
          <a:p>
            <a:pPr lvl="0"/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Региональная лизинговая компания РБ </a:t>
            </a:r>
          </a:p>
          <a:p>
            <a:pPr lvl="0"/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от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руб. от 6% годовых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8238D612-E4F8-4485-A1BB-F99F300BDDCB}"/>
              </a:ext>
            </a:extLst>
          </p:cNvPr>
          <p:cNvCxnSpPr>
            <a:cxnSpLocks/>
          </p:cNvCxnSpPr>
          <p:nvPr/>
        </p:nvCxnSpPr>
        <p:spPr>
          <a:xfrm>
            <a:off x="6060933" y="1370343"/>
            <a:ext cx="0" cy="49452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631179" y="985653"/>
            <a:ext cx="4855221" cy="5951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Льготное финансирование</a:t>
            </a:r>
          </a:p>
          <a:p>
            <a:pPr algn="ctr"/>
            <a:r>
              <a:rPr lang="ru-RU" sz="2000" b="1" dirty="0"/>
              <a:t>более 50 видов, в том числе: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67084" y="985653"/>
            <a:ext cx="5104480" cy="59517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Субсидии (гранты)</a:t>
            </a:r>
          </a:p>
          <a:p>
            <a:pPr algn="ctr"/>
            <a:r>
              <a:rPr lang="ru-RU" sz="2000" b="1" dirty="0"/>
              <a:t>более 40 видов, в том числе: </a:t>
            </a:r>
          </a:p>
        </p:txBody>
      </p:sp>
      <p:sp>
        <p:nvSpPr>
          <p:cNvPr id="10" name="Объект 8"/>
          <p:cNvSpPr txBox="1">
            <a:spLocks/>
          </p:cNvSpPr>
          <p:nvPr/>
        </p:nvSpPr>
        <p:spPr>
          <a:xfrm>
            <a:off x="6282047" y="1791322"/>
            <a:ext cx="5735782" cy="464742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408169" indent="-408169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84366" indent="-34014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3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562" indent="-27211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86" indent="-27211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011" indent="-27211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236" indent="-272112" algn="l" defTabSz="1088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460" indent="-272112" algn="l" defTabSz="1088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685" indent="-272112" algn="l" defTabSz="1088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5910" indent="-272112" algn="l" defTabSz="108844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семьи, труда и социальной защиты населения РБ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руб.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комитет РБ по предпринимательству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руб.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руб.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сельского хозяйства РБ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от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руб.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млн. руб.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промышленности и энергетики РБ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понесенных затрат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комитет РБ по ВЭС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до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понесенных затрат</a:t>
            </a:r>
          </a:p>
          <a:p>
            <a:pPr marL="0" indent="0">
              <a:spcBef>
                <a:spcPts val="0"/>
              </a:spcBef>
              <a:buNone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7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4"/>
          <p:cNvSpPr txBox="1">
            <a:spLocks noGrp="1"/>
          </p:cNvSpPr>
          <p:nvPr>
            <p:ph type="title"/>
          </p:nvPr>
        </p:nvSpPr>
        <p:spPr>
          <a:xfrm>
            <a:off x="0" y="286288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rPr>
              <a:t>нефинансовая</a:t>
            </a:r>
            <a:r>
              <a:rPr lang="ru-RU" sz="2400" b="1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rPr>
              <a:t> ПОДДЕРЖКА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411289" y="1707277"/>
            <a:ext cx="573608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b="1" spc="19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mbria" panose="02040503050406030204" pitchFamily="18" charset="0"/>
                <a:cs typeface="Arial" pitchFamily="34" charset="0"/>
              </a:rPr>
              <a:t>по видам государственной поддержки МСП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вопросам маркетингового сопровождения </a:t>
            </a:r>
          </a:p>
          <a:p>
            <a:pPr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деятельности СМСП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вопросам начала и ведения бизнеса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b="1" spc="19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mbria" panose="02040503050406030204" pitchFamily="18" charset="0"/>
                <a:cs typeface="Arial" pitchFamily="34" charset="0"/>
              </a:rPr>
              <a:t>по правовому обеспечению и защите прав предпринимателей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b="1" spc="19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mbria" panose="02040503050406030204" pitchFamily="18" charset="0"/>
                <a:cs typeface="Arial" pitchFamily="34" charset="0"/>
              </a:rPr>
              <a:t>по вопросам финансового планирования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видам финансовой поддержки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информационному сопровождению </a:t>
            </a:r>
          </a:p>
          <a:p>
            <a:pPr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деятельности СМСП</a:t>
            </a:r>
          </a:p>
        </p:txBody>
      </p:sp>
      <p:pic>
        <p:nvPicPr>
          <p:cNvPr id="114" name="Picture 15" descr="C:\Users\Рамиля\Desktop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677" y="1022126"/>
            <a:ext cx="561975" cy="514350"/>
          </a:xfrm>
          <a:prstGeom prst="rect">
            <a:avLst/>
          </a:prstGeom>
          <a:noFill/>
        </p:spPr>
      </p:pic>
      <p:pic>
        <p:nvPicPr>
          <p:cNvPr id="115" name="Picture 16" descr="C:\Users\Рамиля\Desktop\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9738" y="1022598"/>
            <a:ext cx="627062" cy="583058"/>
          </a:xfrm>
          <a:prstGeom prst="rect">
            <a:avLst/>
          </a:prstGeom>
          <a:noFill/>
        </p:spPr>
      </p:pic>
      <p:sp>
        <p:nvSpPr>
          <p:cNvPr id="116" name="Прямоугольник 115"/>
          <p:cNvSpPr/>
          <p:nvPr/>
        </p:nvSpPr>
        <p:spPr>
          <a:xfrm>
            <a:off x="6346556" y="1707277"/>
            <a:ext cx="5053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семинары, мастер-классы, тренинги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программа «Основы предпринимательства»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программа «Азбука предпринимателя»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программа «Школа предпринимательства»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«Школа бизнеса регионов»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0936" y="3726553"/>
            <a:ext cx="1251848" cy="535269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38" name="Picture 2" descr="C:\Users\User\Desktop\информация по поддержке\Деловая среда от Сбербанка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870" y="3795836"/>
            <a:ext cx="1196243" cy="43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Скругленный прямоугольник 39"/>
          <p:cNvSpPr/>
          <p:nvPr/>
        </p:nvSpPr>
        <p:spPr>
          <a:xfrm>
            <a:off x="1095949" y="1066771"/>
            <a:ext cx="3191044" cy="4774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Консультации: 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32073" y="1059045"/>
            <a:ext cx="3481185" cy="4774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Обучение: 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169163" y="4426640"/>
            <a:ext cx="3687828" cy="4774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Выставки, бизнес-миссии: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83847" y="4584758"/>
            <a:ext cx="24465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ТЕРРИТОРИИ РФ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321891" y="4528978"/>
            <a:ext cx="24465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МЕЖДУНАРОДНЫЕ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xmlns="" id="{E299AF9C-28E7-49BB-87C3-FBCC2740D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57" y="5066625"/>
            <a:ext cx="1974390" cy="152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xmlns="" id="{E203D71D-75AC-405C-92A4-9486C4900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859" y="5074940"/>
            <a:ext cx="1991587" cy="152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390" y="5105111"/>
            <a:ext cx="2152480" cy="1490922"/>
          </a:xfrm>
          <a:prstGeom prst="rect">
            <a:avLst/>
          </a:prstGeom>
        </p:spPr>
      </p:pic>
      <p:pic>
        <p:nvPicPr>
          <p:cNvPr id="20" name="Picture 6" descr="D:\ЦПП новые доки\ЦПП\автобус стартапов\2018\фото автобус стартапов 2018 Челябинск\IMG_614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147" y="5090025"/>
            <a:ext cx="2006610" cy="149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ЦПП новые доки\ЦПП\поездки по районам, участие на мероприятиях\2018 год\фото бизнес-миссия Курск 29-30 сентя 2018\Боска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77" y="5090025"/>
            <a:ext cx="1989640" cy="149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89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8728" y="1229998"/>
            <a:ext cx="811339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2060"/>
                </a:solidFill>
                <a:latin typeface="Arial" charset="0"/>
                <a:ea typeface="+mj-ea"/>
                <a:cs typeface="+mj-cs"/>
              </a:rPr>
              <a:t>Сертификация продукции</a:t>
            </a:r>
          </a:p>
          <a:p>
            <a:pPr>
              <a:lnSpc>
                <a:spcPct val="150000"/>
              </a:lnSpc>
              <a:defRPr/>
            </a:pPr>
            <a:endParaRPr lang="ru-RU" b="1" dirty="0">
              <a:ln w="9000" cmpd="sng">
                <a:noFill/>
                <a:prstDash val="solid"/>
              </a:ln>
              <a:solidFill>
                <a:srgbClr val="002060"/>
              </a:solidFill>
              <a:latin typeface="Arial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2060"/>
                </a:solidFill>
                <a:latin typeface="Arial" charset="0"/>
                <a:ea typeface="+mj-ea"/>
                <a:cs typeface="+mj-cs"/>
              </a:rPr>
              <a:t>Содействие в размещении на электронных торговых площадках</a:t>
            </a:r>
          </a:p>
          <a:p>
            <a:pPr>
              <a:lnSpc>
                <a:spcPct val="150000"/>
              </a:lnSpc>
              <a:buFont typeface="Georgia" pitchFamily="18" charset="0"/>
              <a:buNone/>
              <a:defRPr/>
            </a:pPr>
            <a:endParaRPr lang="ru-RU" b="1" dirty="0">
              <a:ln w="9000" cmpd="sng">
                <a:noFill/>
                <a:prstDash val="solid"/>
              </a:ln>
              <a:solidFill>
                <a:srgbClr val="002060"/>
              </a:solidFill>
              <a:latin typeface="Arial" charset="0"/>
              <a:ea typeface="+mj-ea"/>
              <a:cs typeface="+mj-cs"/>
            </a:endParaRPr>
          </a:p>
          <a:p>
            <a:pPr>
              <a:lnSpc>
                <a:spcPct val="150000"/>
              </a:lnSpc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2060"/>
                </a:solidFill>
                <a:latin typeface="Arial" charset="0"/>
                <a:ea typeface="+mj-ea"/>
                <a:cs typeface="+mj-cs"/>
              </a:rPr>
              <a:t>Содействие в регистрации товарного знака</a:t>
            </a:r>
          </a:p>
          <a:p>
            <a:pPr indent="6350">
              <a:lnSpc>
                <a:spcPct val="150000"/>
              </a:lnSpc>
              <a:defRPr/>
            </a:pPr>
            <a:endParaRPr lang="ru-RU" b="1" dirty="0">
              <a:ln w="9000" cmpd="sng">
                <a:noFill/>
                <a:prstDash val="solid"/>
              </a:ln>
              <a:solidFill>
                <a:srgbClr val="002060"/>
              </a:solidFill>
              <a:latin typeface="Arial" charset="0"/>
              <a:ea typeface="+mj-ea"/>
              <a:cs typeface="+mj-cs"/>
            </a:endParaRPr>
          </a:p>
          <a:p>
            <a:pPr indent="6350">
              <a:lnSpc>
                <a:spcPct val="150000"/>
              </a:lnSpc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2060"/>
                </a:solidFill>
                <a:latin typeface="Arial" charset="0"/>
                <a:ea typeface="+mj-ea"/>
                <a:cs typeface="+mj-cs"/>
              </a:rPr>
              <a:t>Содействие в популяризации продукции</a:t>
            </a:r>
          </a:p>
          <a:p>
            <a:pPr indent="6350">
              <a:lnSpc>
                <a:spcPct val="150000"/>
              </a:lnSpc>
              <a:defRPr/>
            </a:pPr>
            <a:endParaRPr lang="ru-RU" b="1" dirty="0">
              <a:ln w="9000" cmpd="sng">
                <a:noFill/>
                <a:prstDash val="solid"/>
              </a:ln>
              <a:solidFill>
                <a:srgbClr val="002060"/>
              </a:solidFill>
              <a:latin typeface="Arial" charset="0"/>
              <a:ea typeface="+mj-ea"/>
              <a:cs typeface="+mj-cs"/>
            </a:endParaRPr>
          </a:p>
          <a:p>
            <a:pPr indent="6350"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2060"/>
                </a:solidFill>
                <a:latin typeface="Arial" charset="0"/>
                <a:ea typeface="+mj-ea"/>
                <a:cs typeface="+mj-cs"/>
              </a:rPr>
              <a:t>Проведение специальной оценки условий труда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65006" y="357284"/>
            <a:ext cx="10131527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b="1" cap="all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ПРОФИЛЬНЫЕ УСЛУГИ ДЛЯ БИЗНЕСА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64873" y="553575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6350" algn="ctr">
              <a:defRPr/>
            </a:pPr>
            <a:r>
              <a:rPr lang="ru-RU" sz="2000" b="1" dirty="0">
                <a:ln w="9000" cmpd="sng">
                  <a:noFill/>
                  <a:prstDash val="solid"/>
                </a:ln>
                <a:solidFill>
                  <a:srgbClr val="002060"/>
                </a:solidFill>
                <a:latin typeface="Arial" charset="0"/>
              </a:rPr>
              <a:t>Информация по телефону горячей линии </a:t>
            </a:r>
            <a:r>
              <a:rPr lang="ru-RU" sz="3600" b="1" dirty="0">
                <a:ln w="9000" cmpd="sng">
                  <a:noFill/>
                  <a:prstDash val="solid"/>
                </a:ln>
                <a:solidFill>
                  <a:srgbClr val="FF0000"/>
                </a:solidFill>
                <a:latin typeface="Arial" charset="0"/>
              </a:rPr>
              <a:t>+7(347)224-99-99</a:t>
            </a:r>
            <a:r>
              <a:rPr lang="en-US" sz="3600" b="1" dirty="0">
                <a:ln w="9000" cmpd="sng">
                  <a:noFill/>
                  <a:prstDash val="solid"/>
                </a:ln>
                <a:solidFill>
                  <a:srgbClr val="FF0000"/>
                </a:solidFill>
                <a:latin typeface="Arial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6274" y="1629848"/>
            <a:ext cx="3467595" cy="69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6275" y="2435391"/>
            <a:ext cx="7433954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26275" y="3278538"/>
            <a:ext cx="8360230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6275" y="4109811"/>
            <a:ext cx="5086598" cy="69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26275" y="4869980"/>
            <a:ext cx="1341913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875" y="759973"/>
            <a:ext cx="1853315" cy="1878247"/>
          </a:xfrm>
          <a:prstGeom prst="rect">
            <a:avLst/>
          </a:prstGeom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875" y="2945081"/>
            <a:ext cx="1853315" cy="1721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s://ooosatus.ru/wp-content/uploads/2019/09/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874" y="4892839"/>
            <a:ext cx="1853315" cy="13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50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1073888"/>
            <a:ext cx="12192000" cy="5784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4535"/>
          <a:stretch/>
        </p:blipFill>
        <p:spPr>
          <a:xfrm>
            <a:off x="213756" y="1073888"/>
            <a:ext cx="11661569" cy="3514503"/>
          </a:xfrm>
          <a:prstGeom prst="rect">
            <a:avLst/>
          </a:prstGeom>
        </p:spPr>
      </p:pic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0" y="346592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685411"/>
            <a:r>
              <a:rPr lang="ru-RU" sz="2400" cap="all" dirty="0"/>
              <a:t>Как это работает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64411145"/>
              </p:ext>
            </p:extLst>
          </p:nvPr>
        </p:nvGraphicFramePr>
        <p:xfrm>
          <a:off x="1151906" y="4713486"/>
          <a:ext cx="5237020" cy="1984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069636602"/>
              </p:ext>
            </p:extLst>
          </p:nvPr>
        </p:nvGraphicFramePr>
        <p:xfrm>
          <a:off x="6930380" y="4690753"/>
          <a:ext cx="4802441" cy="1971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99337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92685" y="332657"/>
            <a:ext cx="6999316" cy="46051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2400" b="1" spc="240" dirty="0">
                <a:solidFill>
                  <a:srgbClr val="6A3E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 УСЛУГУ </a:t>
            </a:r>
            <a:r>
              <a:rPr lang="en-US" sz="2400" b="1" spc="2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2400" b="1" spc="2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МОЙБИЗНЕС</a:t>
            </a:r>
            <a:endParaRPr lang="en-US" sz="2400" b="1" spc="24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8" t="20714" r="10818" b="18133"/>
          <a:stretch/>
        </p:blipFill>
        <p:spPr bwMode="auto">
          <a:xfrm>
            <a:off x="7449234" y="1512335"/>
            <a:ext cx="3850261" cy="1530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870156" y="2055766"/>
            <a:ext cx="3408218" cy="489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120"/>
              </a:lnSpc>
            </a:pPr>
            <a:r>
              <a:rPr lang="ru-RU" sz="2800" b="1" spc="240" dirty="0">
                <a:solidFill>
                  <a:srgbClr val="0070C0"/>
                </a:solidFill>
                <a:latin typeface="Montserrat Light"/>
              </a:rPr>
              <a:t>      </a:t>
            </a:r>
            <a:r>
              <a:rPr lang="en-US" sz="2800" b="1" spc="240" dirty="0">
                <a:solidFill>
                  <a:srgbClr val="0070C0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investrb.ru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77500" y="4244579"/>
            <a:ext cx="4443542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20"/>
              </a:lnSpc>
            </a:pPr>
            <a:r>
              <a:rPr lang="ru-RU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г. Уфа, ул. </a:t>
            </a:r>
            <a:r>
              <a:rPr lang="ru-RU" b="1" spc="240" dirty="0" err="1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Заки</a:t>
            </a:r>
            <a:r>
              <a:rPr lang="ru-RU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Валиди,2</a:t>
            </a:r>
            <a:endParaRPr lang="en-US" b="1" spc="240" dirty="0">
              <a:solidFill>
                <a:srgbClr val="0070C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40884" y="4592706"/>
            <a:ext cx="3976743" cy="44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20"/>
              </a:lnSpc>
            </a:pPr>
            <a:r>
              <a:rPr lang="ru-RU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г. Уфа, ул. Мира,14</a:t>
            </a:r>
            <a:endParaRPr lang="en-US" b="1" spc="240" dirty="0">
              <a:solidFill>
                <a:srgbClr val="0070C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611223" y="2806122"/>
            <a:ext cx="33287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Горячая линия:</a:t>
            </a:r>
          </a:p>
          <a:p>
            <a:pPr algn="r"/>
            <a:r>
              <a:rPr lang="ru-RU" sz="2200" b="1" spc="240" dirty="0">
                <a:solidFill>
                  <a:srgbClr val="E53B1E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8 (347) 2</a:t>
            </a:r>
            <a:r>
              <a:rPr lang="en-US" sz="2200" b="1" spc="240" dirty="0">
                <a:solidFill>
                  <a:srgbClr val="E53B1E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24</a:t>
            </a:r>
            <a:r>
              <a:rPr lang="ru-RU" sz="2200" b="1" spc="240" dirty="0">
                <a:solidFill>
                  <a:srgbClr val="E53B1E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-</a:t>
            </a:r>
            <a:r>
              <a:rPr lang="en-US" sz="2200" b="1" spc="240" dirty="0">
                <a:solidFill>
                  <a:srgbClr val="E53B1E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99</a:t>
            </a:r>
            <a:r>
              <a:rPr lang="ru-RU" sz="2200" b="1" spc="240" dirty="0">
                <a:solidFill>
                  <a:srgbClr val="E53B1E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-</a:t>
            </a:r>
            <a:r>
              <a:rPr lang="en-US" sz="2200" b="1" spc="240" dirty="0">
                <a:solidFill>
                  <a:srgbClr val="E53B1E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99</a:t>
            </a:r>
          </a:p>
        </p:txBody>
      </p:sp>
      <p:grpSp>
        <p:nvGrpSpPr>
          <p:cNvPr id="41" name="Группа 40"/>
          <p:cNvGrpSpPr/>
          <p:nvPr/>
        </p:nvGrpSpPr>
        <p:grpSpPr>
          <a:xfrm rot="20777087" flipV="1">
            <a:off x="4579450" y="2563081"/>
            <a:ext cx="3049447" cy="388246"/>
            <a:chOff x="3540871" y="2480868"/>
            <a:chExt cx="2242074" cy="12804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 rot="20777087" flipH="1" flipV="1">
              <a:off x="5556647" y="2480868"/>
              <a:ext cx="226298" cy="9092"/>
            </a:xfrm>
            <a:prstGeom prst="line">
              <a:avLst/>
            </a:prstGeom>
            <a:ln w="22225">
              <a:solidFill>
                <a:srgbClr val="00206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20777087" flipH="1">
              <a:off x="3540871" y="2493318"/>
              <a:ext cx="2026680" cy="354"/>
            </a:xfrm>
            <a:prstGeom prst="line">
              <a:avLst/>
            </a:prstGeom>
            <a:ln w="22225">
              <a:solidFill>
                <a:srgbClr val="00206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/>
          <p:cNvGrpSpPr/>
          <p:nvPr/>
        </p:nvGrpSpPr>
        <p:grpSpPr>
          <a:xfrm>
            <a:off x="2611223" y="2728721"/>
            <a:ext cx="4750170" cy="852254"/>
            <a:chOff x="2474222" y="1564816"/>
            <a:chExt cx="3430513" cy="928080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4614093" y="1564816"/>
              <a:ext cx="1290642" cy="928080"/>
            </a:xfrm>
            <a:prstGeom prst="line">
              <a:avLst/>
            </a:prstGeom>
            <a:ln w="22225">
              <a:solidFill>
                <a:srgbClr val="00206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2474222" y="2492896"/>
              <a:ext cx="2139872" cy="0"/>
            </a:xfrm>
            <a:prstGeom prst="line">
              <a:avLst/>
            </a:prstGeom>
            <a:ln w="22225">
              <a:solidFill>
                <a:srgbClr val="00206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/>
          <p:cNvGrpSpPr/>
          <p:nvPr/>
        </p:nvGrpSpPr>
        <p:grpSpPr>
          <a:xfrm>
            <a:off x="1526462" y="3043046"/>
            <a:ext cx="6009698" cy="2238926"/>
            <a:chOff x="1575593" y="1520521"/>
            <a:chExt cx="4413864" cy="983499"/>
          </a:xfrm>
        </p:grpSpPr>
        <p:cxnSp>
          <p:nvCxnSpPr>
            <p:cNvPr id="48" name="Прямая соединительная линия 47"/>
            <p:cNvCxnSpPr/>
            <p:nvPr/>
          </p:nvCxnSpPr>
          <p:spPr>
            <a:xfrm flipH="1">
              <a:off x="4614093" y="1520521"/>
              <a:ext cx="1375364" cy="972375"/>
            </a:xfrm>
            <a:prstGeom prst="line">
              <a:avLst/>
            </a:prstGeom>
            <a:ln w="22225">
              <a:solidFill>
                <a:srgbClr val="00206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H="1">
              <a:off x="1575593" y="2492896"/>
              <a:ext cx="3038500" cy="11124"/>
            </a:xfrm>
            <a:prstGeom prst="line">
              <a:avLst/>
            </a:prstGeom>
            <a:ln w="22225">
              <a:solidFill>
                <a:srgbClr val="00206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Группа 49"/>
          <p:cNvGrpSpPr/>
          <p:nvPr/>
        </p:nvGrpSpPr>
        <p:grpSpPr>
          <a:xfrm>
            <a:off x="807522" y="3140966"/>
            <a:ext cx="6920658" cy="3081704"/>
            <a:chOff x="1786268" y="1566533"/>
            <a:chExt cx="3321664" cy="1244475"/>
          </a:xfrm>
        </p:grpSpPr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5037491" y="1566533"/>
              <a:ext cx="70441" cy="1244475"/>
            </a:xfrm>
            <a:prstGeom prst="line">
              <a:avLst/>
            </a:prstGeom>
            <a:ln w="22225">
              <a:solidFill>
                <a:srgbClr val="00206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1786268" y="2811008"/>
              <a:ext cx="3251223" cy="0"/>
            </a:xfrm>
            <a:prstGeom prst="line">
              <a:avLst/>
            </a:prstGeom>
            <a:ln w="22225">
              <a:solidFill>
                <a:srgbClr val="00206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" name="Рисунок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24" y="4226314"/>
            <a:ext cx="3713896" cy="835227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508888" y="5348014"/>
            <a:ext cx="4948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г. Нефтекамск, </a:t>
            </a:r>
          </a:p>
          <a:p>
            <a:r>
              <a:rPr lang="ru-RU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проспект Комсомольский,19</a:t>
            </a:r>
            <a:endParaRPr lang="en-US" b="1" spc="240" dirty="0">
              <a:solidFill>
                <a:srgbClr val="0070C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AutoShape 2" descr="https://apf.mail.ru/cgi-bin/readmsg?id=15841105870752661527;0;1&amp;exif=1&amp;full=1&amp;x-email=khabibrakhmanova_aigul%40mail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apf.mail.ru/cgi-bin/readmsg?id=15841105870752661527;0;1&amp;exif=1&amp;full=1&amp;x-email=khabibrakhmanova_aigul%40mail.r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364" y="4890129"/>
            <a:ext cx="15621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15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0" y="332656"/>
            <a:ext cx="6096000" cy="46051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2400" b="1" spc="240" dirty="0">
                <a:solidFill>
                  <a:srgbClr val="6A3E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 УСЛУГУ </a:t>
            </a:r>
            <a:r>
              <a:rPr lang="en-US" sz="2400" b="1" spc="2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ru-RU" sz="2400" b="1" spc="2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МОЙБИЗНЕС</a:t>
            </a:r>
            <a:endParaRPr lang="en-US" sz="2400" b="1" spc="24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8" t="20714" r="10818" b="18133"/>
          <a:stretch/>
        </p:blipFill>
        <p:spPr bwMode="auto">
          <a:xfrm>
            <a:off x="7361393" y="1633014"/>
            <a:ext cx="4349845" cy="1334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419" y="3333499"/>
            <a:ext cx="3713896" cy="83522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29B0A38-38FF-4714-9A8C-AB5D983FFB7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1" t="25849" r="12600" b="22701"/>
          <a:stretch/>
        </p:blipFill>
        <p:spPr>
          <a:xfrm>
            <a:off x="807522" y="1456991"/>
            <a:ext cx="5035138" cy="477755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DFEEFBA-9294-4BDA-AFA7-E295E339C52B}"/>
              </a:ext>
            </a:extLst>
          </p:cNvPr>
          <p:cNvSpPr/>
          <p:nvPr/>
        </p:nvSpPr>
        <p:spPr>
          <a:xfrm>
            <a:off x="1007435" y="858149"/>
            <a:ext cx="4835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Аккаунт в социальных сетях: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02C54A2-8797-439E-BB58-FF0212CAFB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575" y="4468327"/>
            <a:ext cx="1027637" cy="102994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0908483-2AF3-40EB-A38B-9C0136DCFA33}"/>
              </a:ext>
            </a:extLst>
          </p:cNvPr>
          <p:cNvSpPr/>
          <p:nvPr/>
        </p:nvSpPr>
        <p:spPr>
          <a:xfrm>
            <a:off x="7875212" y="4729977"/>
            <a:ext cx="42717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Мой Бизнес </a:t>
            </a:r>
          </a:p>
          <a:p>
            <a:r>
              <a:rPr lang="ru-RU" sz="2000" b="1" spc="240" dirty="0">
                <a:solidFill>
                  <a:srgbClr val="0070C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Республика Башкортостан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3192B0B-C338-45AB-A77D-44E8FB48B587}"/>
              </a:ext>
            </a:extLst>
          </p:cNvPr>
          <p:cNvSpPr txBox="1"/>
          <p:nvPr/>
        </p:nvSpPr>
        <p:spPr>
          <a:xfrm>
            <a:off x="7944374" y="5872294"/>
            <a:ext cx="2961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www.cmbrb.ru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82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5145</TotalTime>
  <Words>750</Words>
  <Application>Microsoft Office PowerPoint</Application>
  <PresentationFormat>Произвольный</PresentationFormat>
  <Paragraphs>232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ЦЕЛИ ГОСУДАРСТВЕННОЙ ПОДДЕРЖКИ МСП</vt:lpstr>
      <vt:lpstr>Презентация PowerPoint</vt:lpstr>
      <vt:lpstr>виды ГОСУДАРСТВЕННОЙ ПОДДЕРЖКИ МСП</vt:lpstr>
      <vt:lpstr>Презентация PowerPoint</vt:lpstr>
      <vt:lpstr>Презентация PowerPoint</vt:lpstr>
      <vt:lpstr>Презентация PowerPoint</vt:lpstr>
      <vt:lpstr>нефинансовая ПОДДЕРЖКА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поддержки СМСП в Республике Башкортостан</dc:title>
  <dc:creator>Kim Baruk</dc:creator>
  <cp:lastModifiedBy>111</cp:lastModifiedBy>
  <cp:revision>321</cp:revision>
  <cp:lastPrinted>2020-02-25T05:45:01Z</cp:lastPrinted>
  <dcterms:created xsi:type="dcterms:W3CDTF">2020-02-13T05:51:26Z</dcterms:created>
  <dcterms:modified xsi:type="dcterms:W3CDTF">2020-09-25T08:38:37Z</dcterms:modified>
</cp:coreProperties>
</file>