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Default Extension="wdp" ContentType="image/vnd.ms-photo"/>
  <Override PartName="/ppt/commentAuthors.xml" ContentType="application/vnd.openxmlformats-officedocument.presentationml.commentAuthors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89" r:id="rId2"/>
    <p:sldId id="322" r:id="rId3"/>
    <p:sldId id="331" r:id="rId4"/>
    <p:sldId id="333" r:id="rId5"/>
    <p:sldId id="334" r:id="rId6"/>
    <p:sldId id="336" r:id="rId7"/>
    <p:sldId id="337" r:id="rId8"/>
    <p:sldId id="345" r:id="rId9"/>
    <p:sldId id="346" r:id="rId10"/>
    <p:sldId id="338" r:id="rId11"/>
    <p:sldId id="339" r:id="rId12"/>
    <p:sldId id="344" r:id="rId13"/>
    <p:sldId id="348" r:id="rId14"/>
    <p:sldId id="340" r:id="rId15"/>
    <p:sldId id="342" r:id="rId16"/>
    <p:sldId id="349" r:id="rId17"/>
    <p:sldId id="343" r:id="rId18"/>
    <p:sldId id="341" r:id="rId19"/>
    <p:sldId id="350" r:id="rId20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Хабибрахимов Альмир Жавдятович" initials="ХАЖ" lastIdx="15" clrIdx="0">
    <p:extLst>
      <p:ext uri="{19B8F6BF-5375-455C-9EA6-DF929625EA0E}">
        <p15:presenceInfo xmlns:p15="http://schemas.microsoft.com/office/powerpoint/2012/main" xmlns="" userId="S-1-5-21-2125135501-3019443279-707471424-233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F4450"/>
    <a:srgbClr val="ABB0B3"/>
    <a:srgbClr val="20B2AA"/>
    <a:srgbClr val="C7ECEA"/>
    <a:srgbClr val="30454F"/>
    <a:srgbClr val="6FCDC8"/>
    <a:srgbClr val="5BC7C1"/>
    <a:srgbClr val="CBD0D3"/>
    <a:srgbClr val="2F454F"/>
    <a:srgbClr val="ADE3E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2222" autoAdjust="0"/>
    <p:restoredTop sz="94226" autoAdjust="0"/>
  </p:normalViewPr>
  <p:slideViewPr>
    <p:cSldViewPr>
      <p:cViewPr>
        <p:scale>
          <a:sx n="65" d="100"/>
          <a:sy n="65" d="100"/>
        </p:scale>
        <p:origin x="-1668" y="-5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65"/>
    </p:cViewPr>
  </p:sorterViewPr>
  <p:notesViewPr>
    <p:cSldViewPr>
      <p:cViewPr varScale="1">
        <p:scale>
          <a:sx n="61" d="100"/>
          <a:sy n="61" d="100"/>
        </p:scale>
        <p:origin x="3254" y="67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8FC99CA1-0469-47E9-B6AC-745C73A2053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99226E0C-D880-405E-B904-65E602C2D6B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786771-0243-4CB6-9A21-362932B32D92}" type="datetimeFigureOut">
              <a:rPr lang="ru-RU" smtClean="0"/>
              <a:pPr/>
              <a:t>17.01.2019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286A5251-72A2-498B-87AE-8B4E2812568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B5F9DD0D-8353-48A5-BC06-D7624FEB5CE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39AADA-0AC0-47D4-805B-2964FA241A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682366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D63CAC-C20D-4825-B968-9ED472476F5F}" type="datetimeFigureOut">
              <a:rPr lang="ru-RU" smtClean="0"/>
              <a:pPr/>
              <a:t>17.01.2019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CD42C6-FA2C-4F34-865E-C71F3CF58B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2760353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864073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946701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262536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474724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53761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806991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027840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116211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914720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587215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742176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71484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295945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592921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17982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79F6F56-A98D-49DE-9881-B56A05F5CB0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9425" y="4664414"/>
            <a:ext cx="6589487" cy="621620"/>
          </a:xfrm>
        </p:spPr>
        <p:txBody>
          <a:bodyPr anchor="b">
            <a:no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2FBEC40A-639A-48C2-B097-429533D886F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9943" y="5416438"/>
            <a:ext cx="1393372" cy="51990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Дата</a:t>
            </a:r>
          </a:p>
        </p:txBody>
      </p:sp>
    </p:spTree>
    <p:extLst>
      <p:ext uri="{BB962C8B-B14F-4D97-AF65-F5344CB8AC3E}">
        <p14:creationId xmlns:p14="http://schemas.microsoft.com/office/powerpoint/2010/main" xmlns="" val="744291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754136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AE383AD-0056-4611-87CC-DFCC34D946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6885" y="522515"/>
            <a:ext cx="10515600" cy="587602"/>
          </a:xfrm>
        </p:spPr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ru-RU" dirty="0"/>
              <a:t>НАЗВАНИЕ СЛАЙДА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E1DFE41-C2AE-47BC-8C88-3947DD6E3DD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6885" y="1110117"/>
            <a:ext cx="10515600" cy="4747986"/>
          </a:xfrm>
        </p:spPr>
        <p:txBody>
          <a:bodyPr/>
          <a:lstStyle>
            <a:lvl1pPr>
              <a:defRPr>
                <a:solidFill>
                  <a:srgbClr val="7596A7"/>
                </a:solidFill>
              </a:defRPr>
            </a:lvl1pPr>
            <a:lvl2pPr>
              <a:defRPr>
                <a:solidFill>
                  <a:srgbClr val="7596A7"/>
                </a:solidFill>
              </a:defRPr>
            </a:lvl2pPr>
            <a:lvl3pPr>
              <a:defRPr>
                <a:solidFill>
                  <a:srgbClr val="7596A7"/>
                </a:solidFill>
              </a:defRPr>
            </a:lvl3pPr>
            <a:lvl4pPr>
              <a:defRPr>
                <a:solidFill>
                  <a:srgbClr val="7596A7"/>
                </a:solidFill>
              </a:defRPr>
            </a:lvl4pPr>
            <a:lvl5pPr>
              <a:defRPr>
                <a:solidFill>
                  <a:srgbClr val="7596A7"/>
                </a:solidFill>
              </a:defRPr>
            </a:lvl5pPr>
          </a:lstStyle>
          <a:p>
            <a:pPr lvl="0"/>
            <a:r>
              <a:rPr lang="ru-RU" dirty="0"/>
              <a:t>Подзаголовок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F68A430-B56D-4BD5-BC65-A15082D5A3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6885" y="6095960"/>
            <a:ext cx="2743200" cy="365125"/>
          </a:xfrm>
        </p:spPr>
        <p:txBody>
          <a:bodyPr/>
          <a:lstStyle/>
          <a:p>
            <a:fld id="{737D4DAB-56B2-47BD-BE8B-630DE3CA536B}" type="datetime1">
              <a:rPr lang="ru-RU" smtClean="0"/>
              <a:pPr/>
              <a:t>17.01.2019</a:t>
            </a:fld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7DFB1DC-197F-4A13-B055-37259286E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99285" y="6106665"/>
            <a:ext cx="2743200" cy="365125"/>
          </a:xfrm>
        </p:spPr>
        <p:txBody>
          <a:bodyPr/>
          <a:lstStyle/>
          <a:p>
            <a:fld id="{62E21156-095B-496A-BAB7-1B65ABED13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99357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96CA693-2AA1-473B-B39D-118E239849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5516" y="636362"/>
            <a:ext cx="5246913" cy="132556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НАЗВАНИЕ СЛАЙДА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7598998-5FAD-4250-9B85-DED6D1D9342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745516" y="2144940"/>
            <a:ext cx="5246913" cy="1701346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Текст, текст, текст, текст, текст, текст, текст, текст, текст, текст</a:t>
            </a:r>
          </a:p>
        </p:txBody>
      </p:sp>
    </p:spTree>
    <p:extLst>
      <p:ext uri="{BB962C8B-B14F-4D97-AF65-F5344CB8AC3E}">
        <p14:creationId xmlns:p14="http://schemas.microsoft.com/office/powerpoint/2010/main" xmlns="" val="941569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3CF09CD-9234-4035-9A06-D40E6B503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70E3584-C2B7-4CC2-8290-DF746E350A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C41DADB-A366-45CA-865E-4248505E86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2547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9EAF4-AD6E-46C4-B4A6-34B85CF83C83}" type="datetime1">
              <a:rPr lang="ru-RU" smtClean="0"/>
              <a:pPr/>
              <a:t>17.01.2019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25567E1-FB14-421F-84E7-04ACBE52A0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547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D00DEC1-EB69-45C1-BB7F-884A76F68F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2547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E21156-095B-496A-BAB7-1B65ABED130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57915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2F454F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F454F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F454F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F454F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F454F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F454F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7" Type="http://schemas.openxmlformats.org/officeDocument/2006/relationships/image" Target="../media/image18.jpe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gif"/><Relationship Id="rId10" Type="http://schemas.openxmlformats.org/officeDocument/2006/relationships/image" Target="../media/image27.jpeg"/><Relationship Id="rId4" Type="http://schemas.openxmlformats.org/officeDocument/2006/relationships/image" Target="../media/image21.png"/><Relationship Id="rId9" Type="http://schemas.openxmlformats.org/officeDocument/2006/relationships/image" Target="../media/image2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ru.depositphotos.com/92864238/stock-illustration-rouble-coin-icon.html" TargetMode="External"/><Relationship Id="rId5" Type="http://schemas.microsoft.com/office/2007/relationships/hdphoto" Target="../media/hdphoto1.wdp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hyperlink" Target="https://ru.depositphotos.com/92864238/stock-illustration-rouble-coin-icon.html" TargetMode="External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12" Type="http://schemas.microsoft.com/office/2007/relationships/hdphoto" Target="../media/hdphoto1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microsoft.com/office/2007/relationships/hdphoto" Target="../media/hdphoto2.wdp"/><Relationship Id="rId10" Type="http://schemas.openxmlformats.org/officeDocument/2006/relationships/image" Target="../media/image36.png"/><Relationship Id="rId4" Type="http://schemas.openxmlformats.org/officeDocument/2006/relationships/image" Target="../media/image31.png"/><Relationship Id="rId9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8.jpeg"/><Relationship Id="rId7" Type="http://schemas.microsoft.com/office/2007/relationships/hdphoto" Target="../media/hdphoto3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hyperlink" Target="https://ru.depositphotos.com/92864238/stock-illustration-rouble-coin-icon.html" TargetMode="External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11" Type="http://schemas.microsoft.com/office/2007/relationships/hdphoto" Target="../media/hdphoto1.wdp"/><Relationship Id="rId5" Type="http://schemas.microsoft.com/office/2007/relationships/hdphoto" Target="../media/hdphoto2.wdp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5.png"/><Relationship Id="rId1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6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B52BBBC-AE74-48E1-95F5-0611E5C4DC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392" y="4365104"/>
            <a:ext cx="7017289" cy="142513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b="1" dirty="0" smtClean="0"/>
              <a:t>РАЗВИТИЕ МОНОГОРОДОВ:</a:t>
            </a:r>
            <a:br>
              <a:rPr lang="ru-RU" sz="3600" b="1" dirty="0" smtClean="0"/>
            </a:br>
            <a:r>
              <a:rPr lang="ru-RU" sz="3600" b="1" dirty="0" smtClean="0"/>
              <a:t>ИТОГИ И </a:t>
            </a:r>
            <a:r>
              <a:rPr lang="ru-RU" sz="3600" b="1" dirty="0"/>
              <a:t>ПЕРСПЕКТИВЫ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62" y="0"/>
            <a:ext cx="12029738" cy="4099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04283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Ð°ÑÑÐ¸Ð½ÐºÐ¸ Ð¿Ð¾ Ð·Ð°Ð¿ÑÐ¾ÑÑ Ð¿ÑÐ¾Ð¼ÑÑÐ»ÐµÐ½Ð½Ð¾ÑÑÑ">
            <a:extLst>
              <a:ext uri="{FF2B5EF4-FFF2-40B4-BE49-F238E27FC236}">
                <a16:creationId xmlns:a16="http://schemas.microsoft.com/office/drawing/2014/main" xmlns="" id="{75F94CAD-0583-4426-BFE9-1A406907D8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513"/>
          <a:stretch/>
        </p:blipFill>
        <p:spPr bwMode="auto">
          <a:xfrm>
            <a:off x="188842" y="0"/>
            <a:ext cx="12003157" cy="4109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CB52BBBC-AE74-48E1-95F5-0611E5C4DC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392" y="4365104"/>
            <a:ext cx="7017289" cy="142513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b="1" dirty="0" smtClean="0"/>
              <a:t>РАЗВИТИЕ МОНОГОРОДОВ:</a:t>
            </a:r>
            <a:br>
              <a:rPr lang="ru-RU" sz="3600" b="1" dirty="0" smtClean="0"/>
            </a:br>
            <a:r>
              <a:rPr lang="ru-RU" sz="3600" b="1" dirty="0" smtClean="0"/>
              <a:t>ИТОГИ И </a:t>
            </a:r>
            <a:r>
              <a:rPr lang="ru-RU" sz="3600" b="1" dirty="0"/>
              <a:t>ПЕРСПЕКТИВЫ</a:t>
            </a:r>
          </a:p>
        </p:txBody>
      </p:sp>
    </p:spTree>
    <p:extLst>
      <p:ext uri="{BB962C8B-B14F-4D97-AF65-F5344CB8AC3E}">
        <p14:creationId xmlns:p14="http://schemas.microsoft.com/office/powerpoint/2010/main" xmlns="" val="2908918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Скругленный прямоугольник 37"/>
          <p:cNvSpPr/>
          <p:nvPr/>
        </p:nvSpPr>
        <p:spPr>
          <a:xfrm>
            <a:off x="7728638" y="910987"/>
            <a:ext cx="2078094" cy="652478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56 </a:t>
            </a:r>
            <a:r>
              <a:rPr lang="ru-RU" b="1" dirty="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объектов </a:t>
            </a:r>
          </a:p>
          <a:p>
            <a:pPr algn="ctr"/>
            <a:r>
              <a:rPr lang="ru-RU" sz="1600" b="1" dirty="0" smtClean="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инфраструктуры</a:t>
            </a:r>
            <a:endParaRPr lang="ru-RU" sz="1600" b="1" dirty="0">
              <a:solidFill>
                <a:srgbClr val="2F454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4034705" y="944521"/>
            <a:ext cx="2023242" cy="652478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65 </a:t>
            </a:r>
            <a:r>
              <a:rPr lang="ru-RU" sz="2600" b="1" dirty="0" smtClean="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ТОР</a:t>
            </a:r>
            <a:endParaRPr lang="ru-RU" sz="2600" b="1" dirty="0">
              <a:solidFill>
                <a:srgbClr val="2F454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220935" y="944521"/>
            <a:ext cx="1916296" cy="652478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312 </a:t>
            </a:r>
            <a:r>
              <a:rPr lang="ru-RU" b="1" dirty="0" smtClean="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тыс.</a:t>
            </a:r>
          </a:p>
          <a:p>
            <a:pPr algn="ctr"/>
            <a:r>
              <a:rPr lang="ru-RU" b="1" dirty="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</a:t>
            </a:r>
            <a:r>
              <a:rPr lang="ru-RU" b="1" dirty="0" smtClean="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абочих мест</a:t>
            </a:r>
            <a:endParaRPr lang="ru-RU" b="1" dirty="0">
              <a:solidFill>
                <a:srgbClr val="2F454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8070575" y="3734784"/>
            <a:ext cx="1879254" cy="652478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319 </a:t>
            </a:r>
          </a:p>
          <a:p>
            <a:pPr algn="ctr"/>
            <a:r>
              <a:rPr lang="ru-RU" b="1" dirty="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городов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927048" y="3734784"/>
            <a:ext cx="2023242" cy="652478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905 </a:t>
            </a:r>
            <a:r>
              <a:rPr lang="ru-RU" b="1" dirty="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проектов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220935" y="3715109"/>
            <a:ext cx="1879254" cy="652478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319 </a:t>
            </a:r>
          </a:p>
          <a:p>
            <a:pPr algn="ctr"/>
            <a:r>
              <a:rPr lang="ru-RU" b="1" dirty="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команд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D09715-1B7E-4C3B-9C5A-CF8A2F7D3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424" y="89900"/>
            <a:ext cx="10515600" cy="587602"/>
          </a:xfrm>
        </p:spPr>
        <p:txBody>
          <a:bodyPr/>
          <a:lstStyle/>
          <a:p>
            <a:r>
              <a:rPr lang="ru-RU" b="1" dirty="0" smtClean="0"/>
              <a:t>СДЕЛАЛИ ВМЕСТЕ</a:t>
            </a:r>
            <a:endParaRPr lang="ru-RU" b="1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4707AA51-1052-46D3-AC24-AC1C2AA0B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21156-095B-496A-BAB7-1B65ABED130B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3084" name="Picture 12" descr="ÐÐ°ÑÑÐ¸Ð½ÐºÐ¸ Ð¿Ð¾ Ð·Ð°Ð¿ÑÐ¾ÑÑ Ð¼Ð¾Ð½ÑÐ°Ð¶ Ð»Ð¸Ð½Ð¸Ð¸ ÑÐ»ÐµÐºÑÑÐ¾Ð¿ÐµÑÐµÐ´Ð°Ñ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874"/>
          <a:stretch/>
        </p:blipFill>
        <p:spPr bwMode="auto">
          <a:xfrm>
            <a:off x="9221119" y="1294484"/>
            <a:ext cx="2520000" cy="2520000"/>
          </a:xfrm>
          <a:prstGeom prst="ellipse">
            <a:avLst/>
          </a:prstGeom>
          <a:noFill/>
          <a:ln w="57150">
            <a:solidFill>
              <a:srgbClr val="ABB0B3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ÐÐ°ÑÑÐ¸Ð½ÐºÐ¸ Ð¿Ð¾ Ð·Ð°Ð¿ÑÐ¾ÑÑ ÑÐ°Ð±Ð¾ÑÐ¸Ð¹ Ð½Ð° Ð·Ð°Ð²Ð¾Ð´Ðµ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605" t="9969" r="19469"/>
          <a:stretch/>
        </p:blipFill>
        <p:spPr bwMode="auto">
          <a:xfrm>
            <a:off x="1514705" y="1305044"/>
            <a:ext cx="2520000" cy="2520000"/>
          </a:xfrm>
          <a:prstGeom prst="ellipse">
            <a:avLst/>
          </a:prstGeom>
          <a:noFill/>
          <a:ln w="57150">
            <a:solidFill>
              <a:srgbClr val="ABB0B3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ÐÐ°ÑÑÐ¸Ð½ÐºÐ¸ Ð¿Ð¾ Ð·Ð°Ð¿ÑÐ¾ÑÑ 5 ÑÐ°Ð³Ð¾Ð² Ð±Ð»Ð°Ð³Ð¾ÑÑÑÑÐ¾Ð¹ÑÑÐ²Ð°"/>
          <p:cNvPicPr>
            <a:picLocks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991" r="20034"/>
          <a:stretch/>
        </p:blipFill>
        <p:spPr bwMode="auto">
          <a:xfrm>
            <a:off x="9221119" y="4041348"/>
            <a:ext cx="2520000" cy="2520000"/>
          </a:xfrm>
          <a:prstGeom prst="ellipse">
            <a:avLst/>
          </a:prstGeom>
          <a:noFill/>
          <a:ln w="57150">
            <a:solidFill>
              <a:srgbClr val="ABB0B3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5396529" y="1256233"/>
            <a:ext cx="2520000" cy="2520000"/>
          </a:xfrm>
          <a:prstGeom prst="ellipse">
            <a:avLst/>
          </a:prstGeom>
          <a:noFill/>
          <a:ln w="57150">
            <a:solidFill>
              <a:srgbClr val="ABB0B3"/>
            </a:solidFill>
          </a:ln>
        </p:spPr>
      </p:pic>
      <p:pic>
        <p:nvPicPr>
          <p:cNvPr id="9" name="Рисунок 8"/>
          <p:cNvPicPr>
            <a:picLocks/>
          </p:cNvPicPr>
          <p:nvPr/>
        </p:nvPicPr>
        <p:blipFill rotWithShape="1">
          <a:blip r:embed="rId6"/>
          <a:srcRect l="9236" r="4912"/>
          <a:stretch/>
        </p:blipFill>
        <p:spPr>
          <a:xfrm>
            <a:off x="1514705" y="4041348"/>
            <a:ext cx="2520000" cy="2520000"/>
          </a:xfrm>
          <a:prstGeom prst="ellipse">
            <a:avLst/>
          </a:prstGeom>
          <a:noFill/>
          <a:ln w="57150">
            <a:solidFill>
              <a:srgbClr val="ABB0B3"/>
            </a:solidFill>
          </a:ln>
        </p:spPr>
      </p:pic>
      <p:pic>
        <p:nvPicPr>
          <p:cNvPr id="6" name="Рисунок 5"/>
          <p:cNvPicPr>
            <a:picLocks/>
          </p:cNvPicPr>
          <p:nvPr/>
        </p:nvPicPr>
        <p:blipFill rotWithShape="1">
          <a:blip r:embed="rId7"/>
          <a:srcRect l="9319" r="7059"/>
          <a:stretch/>
        </p:blipFill>
        <p:spPr>
          <a:xfrm>
            <a:off x="5396529" y="4005344"/>
            <a:ext cx="2520000" cy="2520000"/>
          </a:xfrm>
          <a:prstGeom prst="ellipse">
            <a:avLst/>
          </a:prstGeom>
          <a:noFill/>
          <a:ln w="57150">
            <a:solidFill>
              <a:srgbClr val="ABB0B3"/>
            </a:solidFill>
          </a:ln>
        </p:spPr>
      </p:pic>
    </p:spTree>
    <p:extLst>
      <p:ext uri="{BB962C8B-B14F-4D97-AF65-F5344CB8AC3E}">
        <p14:creationId xmlns:p14="http://schemas.microsoft.com/office/powerpoint/2010/main" xmlns="" val="226065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21"/>
          <p:cNvSpPr/>
          <p:nvPr/>
        </p:nvSpPr>
        <p:spPr>
          <a:xfrm>
            <a:off x="7598783" y="954687"/>
            <a:ext cx="2520280" cy="652478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310</a:t>
            </a:r>
          </a:p>
          <a:p>
            <a:r>
              <a:rPr lang="ru-RU" sz="1600" b="1" dirty="0" smtClean="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центральных </a:t>
            </a:r>
            <a:r>
              <a:rPr lang="ru-RU" sz="1600" b="1" dirty="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улиц</a:t>
            </a: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7793022" y="3801436"/>
            <a:ext cx="2012525" cy="652478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</a:t>
            </a:r>
          </a:p>
          <a:p>
            <a:pPr algn="ctr"/>
            <a:r>
              <a:rPr lang="ru-RU" b="1" dirty="0" err="1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кванториумов</a:t>
            </a:r>
            <a:endParaRPr lang="ru-RU" b="1" dirty="0">
              <a:solidFill>
                <a:srgbClr val="2F454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006661" y="3820638"/>
            <a:ext cx="2023242" cy="652478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1000</a:t>
            </a:r>
          </a:p>
          <a:p>
            <a:pPr algn="ctr"/>
            <a:r>
              <a:rPr lang="ru-RU" b="1" dirty="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ребят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221361" y="3829511"/>
            <a:ext cx="1879254" cy="652478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</a:t>
            </a:r>
          </a:p>
          <a:p>
            <a:pPr algn="ctr"/>
            <a:r>
              <a:rPr lang="ru-RU" b="1" dirty="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центров</a:t>
            </a:r>
            <a:endParaRPr lang="en-US" b="1" dirty="0">
              <a:solidFill>
                <a:srgbClr val="2F454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221361" y="954687"/>
            <a:ext cx="1992028" cy="652478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547</a:t>
            </a:r>
          </a:p>
          <a:p>
            <a:pPr algn="ctr"/>
            <a:r>
              <a:rPr lang="ru-RU" b="1" dirty="0" smtClean="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скорых</a:t>
            </a:r>
            <a:endParaRPr lang="ru-RU" b="1" dirty="0">
              <a:solidFill>
                <a:srgbClr val="2F454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3944536" y="944724"/>
            <a:ext cx="2151463" cy="652478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289</a:t>
            </a:r>
          </a:p>
          <a:p>
            <a:pPr algn="ctr"/>
            <a:r>
              <a:rPr lang="ru-RU" b="1" dirty="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</a:t>
            </a:r>
            <a:r>
              <a:rPr lang="ru-RU" b="1" dirty="0" smtClean="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ходных групп</a:t>
            </a:r>
            <a:endParaRPr lang="ru-RU" b="1" dirty="0">
              <a:solidFill>
                <a:srgbClr val="2F454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4707AA51-1052-46D3-AC24-AC1C2AA0B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21156-095B-496A-BAB7-1B65ABED130B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9525" y="1410373"/>
            <a:ext cx="2520000" cy="2454579"/>
          </a:xfrm>
          <a:prstGeom prst="ellipse">
            <a:avLst/>
          </a:prstGeom>
          <a:noFill/>
          <a:ln w="57150">
            <a:solidFill>
              <a:srgbClr val="ABB0B3"/>
            </a:solidFill>
          </a:ln>
        </p:spPr>
      </p:pic>
      <p:pic>
        <p:nvPicPr>
          <p:cNvPr id="21" name="Рисунок 20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9336360" y="1305708"/>
            <a:ext cx="2520000" cy="2520000"/>
          </a:xfrm>
          <a:prstGeom prst="ellipse">
            <a:avLst/>
          </a:prstGeom>
          <a:noFill/>
          <a:ln w="57150">
            <a:solidFill>
              <a:srgbClr val="ABB0B3"/>
            </a:solidFill>
          </a:ln>
        </p:spPr>
      </p:pic>
      <p:pic>
        <p:nvPicPr>
          <p:cNvPr id="23" name="Рисунок 22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9336360" y="4077352"/>
            <a:ext cx="2520000" cy="2520000"/>
          </a:xfrm>
          <a:prstGeom prst="ellipse">
            <a:avLst/>
          </a:prstGeom>
          <a:noFill/>
          <a:ln w="57150">
            <a:solidFill>
              <a:srgbClr val="ABB0B3"/>
            </a:solidFill>
          </a:ln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D906E7B9-C0BD-4C6E-8ACE-2E34B4ED13DC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31094" y="1346676"/>
            <a:ext cx="2520000" cy="2520000"/>
          </a:xfrm>
          <a:prstGeom prst="ellipse">
            <a:avLst/>
          </a:prstGeom>
          <a:noFill/>
          <a:ln w="57150">
            <a:solidFill>
              <a:srgbClr val="ABB0B3"/>
            </a:solidFill>
          </a:ln>
        </p:spPr>
      </p:pic>
      <p:pic>
        <p:nvPicPr>
          <p:cNvPr id="4098" name="Picture 2" descr="ÐÐ°ÑÑÐ¸Ð½ÐºÐ¸ Ð¿Ð¾ Ð·Ð°Ð¿ÑÐ¾ÑÑ worldskills"/>
          <p:cNvPicPr>
            <a:picLocks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17" r="14324"/>
          <a:stretch/>
        </p:blipFill>
        <p:spPr bwMode="auto">
          <a:xfrm>
            <a:off x="1429525" y="4067389"/>
            <a:ext cx="2520000" cy="2520000"/>
          </a:xfrm>
          <a:prstGeom prst="ellipse">
            <a:avLst/>
          </a:prstGeom>
          <a:noFill/>
          <a:ln w="57150">
            <a:solidFill>
              <a:srgbClr val="ABB0B3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Заголовок 1">
            <a:extLst>
              <a:ext uri="{FF2B5EF4-FFF2-40B4-BE49-F238E27FC236}">
                <a16:creationId xmlns:a16="http://schemas.microsoft.com/office/drawing/2014/main" xmlns="" id="{26D09715-1B7E-4C3B-9C5A-CF8A2F7D3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424" y="89900"/>
            <a:ext cx="10515600" cy="587602"/>
          </a:xfrm>
        </p:spPr>
        <p:txBody>
          <a:bodyPr/>
          <a:lstStyle/>
          <a:p>
            <a:r>
              <a:rPr lang="ru-RU" b="1" dirty="0" smtClean="0"/>
              <a:t>СДЕЛАЛИ ВМЕСТЕ</a:t>
            </a:r>
            <a:endParaRPr lang="ru-RU" b="1" dirty="0"/>
          </a:p>
        </p:txBody>
      </p:sp>
      <p:pic>
        <p:nvPicPr>
          <p:cNvPr id="36" name="Picture 2" descr="ÐÐ°ÑÑÐ¸Ð½ÐºÐ¸ Ð¿Ð¾ Ð·Ð°Ð¿ÑÐ¾ÑÑ ÑÑÐºÐ° Ð¼Ð¾Ð½Ð¾Ð³Ð¾ÑÐ¾Ð´Ð°">
            <a:extLst>
              <a:ext uri="{FF2B5EF4-FFF2-40B4-BE49-F238E27FC236}">
                <a16:creationId xmlns:a16="http://schemas.microsoft.com/office/drawing/2014/main" xmlns="" id="{55E5C582-A58E-4214-AE2E-CCA669017D1A}"/>
              </a:ext>
            </a:extLst>
          </p:cNvPr>
          <p:cNvPicPr>
            <a:picLocks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482" t="129" r="18268" b="350"/>
          <a:stretch/>
        </p:blipFill>
        <p:spPr bwMode="auto">
          <a:xfrm>
            <a:off x="5440146" y="4029522"/>
            <a:ext cx="2520000" cy="2520000"/>
          </a:xfrm>
          <a:prstGeom prst="ellipse">
            <a:avLst/>
          </a:prstGeom>
          <a:noFill/>
          <a:ln w="57150">
            <a:solidFill>
              <a:srgbClr val="ABB0B3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0164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4707AA51-1052-46D3-AC24-AC1C2AA0B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21156-095B-496A-BAB7-1B65ABED130B}" type="slidenum">
              <a:rPr lang="ru-RU" smtClean="0"/>
              <a:pPr/>
              <a:t>5</a:t>
            </a:fld>
            <a:endParaRPr lang="ru-RU"/>
          </a:p>
        </p:txBody>
      </p:sp>
      <p:pic>
        <p:nvPicPr>
          <p:cNvPr id="3076" name="Picture 4" descr="ÐÐ°ÑÑÐ¸Ð½ÐºÐ¸ Ð¿Ð¾ Ð·Ð°Ð¿ÑÐ¾ÑÑ ÑÐºÐ¾Ð»ÐºÐ¾Ð²Ð¾ Ð¾Ð±ÑÑÐµÐ½Ð¸Ð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02603" t="25630" r="102603" b="-25630"/>
          <a:stretch/>
        </p:blipFill>
        <p:spPr bwMode="auto">
          <a:xfrm>
            <a:off x="6656529" y="4119222"/>
            <a:ext cx="2190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Заголовок 1">
            <a:extLst>
              <a:ext uri="{FF2B5EF4-FFF2-40B4-BE49-F238E27FC236}">
                <a16:creationId xmlns:a16="http://schemas.microsoft.com/office/drawing/2014/main" xmlns="" id="{26D09715-1B7E-4C3B-9C5A-CF8A2F7D3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424" y="89900"/>
            <a:ext cx="10515600" cy="587602"/>
          </a:xfrm>
        </p:spPr>
        <p:txBody>
          <a:bodyPr/>
          <a:lstStyle/>
          <a:p>
            <a:r>
              <a:rPr lang="ru-RU" b="1" dirty="0" smtClean="0"/>
              <a:t>РЕШАЕМ ВМЕСТЕ</a:t>
            </a:r>
            <a:endParaRPr lang="ru-RU" b="1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xmlns="" id="{86520B76-67F8-4C16-ADB7-B7E0F4721EFE}"/>
              </a:ext>
            </a:extLst>
          </p:cNvPr>
          <p:cNvSpPr txBox="1">
            <a:spLocks/>
          </p:cNvSpPr>
          <p:nvPr/>
        </p:nvSpPr>
        <p:spPr>
          <a:xfrm>
            <a:off x="426586" y="4696591"/>
            <a:ext cx="11485276" cy="587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ru-RU" sz="2800" b="1" dirty="0">
                <a:solidFill>
                  <a:srgbClr val="20B2AA"/>
                </a:solidFill>
              </a:rPr>
              <a:t>Дискуссионные площадки </a:t>
            </a:r>
            <a:r>
              <a:rPr lang="ru-RU" sz="2800" b="1" dirty="0" smtClean="0">
                <a:solidFill>
                  <a:srgbClr val="20B2AA"/>
                </a:solidFill>
              </a:rPr>
              <a:t>по </a:t>
            </a:r>
            <a:r>
              <a:rPr lang="ru-RU" sz="2800" b="1" dirty="0">
                <a:solidFill>
                  <a:srgbClr val="20B2AA"/>
                </a:solidFill>
              </a:rPr>
              <a:t>развитию </a:t>
            </a:r>
            <a:r>
              <a:rPr lang="ru-RU" sz="2800" b="1" dirty="0" smtClean="0">
                <a:solidFill>
                  <a:srgbClr val="20B2AA"/>
                </a:solidFill>
              </a:rPr>
              <a:t>моногородов</a:t>
            </a:r>
            <a:endParaRPr lang="ru-RU" sz="2800" b="1" dirty="0">
              <a:solidFill>
                <a:srgbClr val="20B2AA"/>
              </a:solidFill>
            </a:endParaRPr>
          </a:p>
        </p:txBody>
      </p:sp>
      <p:pic>
        <p:nvPicPr>
          <p:cNvPr id="23" name="Picture 2" descr="http://ivrayon.ru/upload/iblock/258/gosduma.png">
            <a:extLst>
              <a:ext uri="{FF2B5EF4-FFF2-40B4-BE49-F238E27FC236}">
                <a16:creationId xmlns:a16="http://schemas.microsoft.com/office/drawing/2014/main" xmlns="" id="{4B379B71-F58E-46A8-BFCC-DF75FEF4B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08406" y="5211920"/>
            <a:ext cx="1890034" cy="13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http://youthrussia.ru/wp-content/uploads/2016/07/SF_logo-1-e1476968863706.png">
            <a:extLst>
              <a:ext uri="{FF2B5EF4-FFF2-40B4-BE49-F238E27FC236}">
                <a16:creationId xmlns:a16="http://schemas.microsoft.com/office/drawing/2014/main" xmlns="" id="{18DB1381-C31D-4AC6-ACBC-42A8FA270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81274" y="5188966"/>
            <a:ext cx="1599621" cy="13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http://img.findtm.ru/img/tz_registered_img/7/70211.gif">
            <a:extLst>
              <a:ext uri="{FF2B5EF4-FFF2-40B4-BE49-F238E27FC236}">
                <a16:creationId xmlns:a16="http://schemas.microsoft.com/office/drawing/2014/main" xmlns="" id="{94AB4766-7CBF-402B-8F4C-080053001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80773" y="5176185"/>
            <a:ext cx="1345579" cy="13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71523" y="5173452"/>
            <a:ext cx="1133199" cy="1332000"/>
          </a:xfrm>
          <a:prstGeom prst="rect">
            <a:avLst/>
          </a:prstGeom>
        </p:spPr>
      </p:pic>
      <p:sp>
        <p:nvSpPr>
          <p:cNvPr id="33" name="Заголовок 1">
            <a:extLst>
              <a:ext uri="{FF2B5EF4-FFF2-40B4-BE49-F238E27FC236}">
                <a16:creationId xmlns:a16="http://schemas.microsoft.com/office/drawing/2014/main" xmlns="" id="{EFB6EE49-A08A-45BE-ABD5-F241D89E5358}"/>
              </a:ext>
            </a:extLst>
          </p:cNvPr>
          <p:cNvSpPr txBox="1">
            <a:spLocks/>
          </p:cNvSpPr>
          <p:nvPr/>
        </p:nvSpPr>
        <p:spPr>
          <a:xfrm>
            <a:off x="2844052" y="2080081"/>
            <a:ext cx="1728192" cy="10070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n-US" sz="4400" b="1" dirty="0"/>
              <a:t>&gt;</a:t>
            </a:r>
            <a:r>
              <a:rPr lang="ru-RU" sz="4400" b="1" dirty="0" smtClean="0"/>
              <a:t>500</a:t>
            </a:r>
            <a:endParaRPr lang="ru-RU" sz="4400" b="1" dirty="0"/>
          </a:p>
        </p:txBody>
      </p:sp>
      <p:sp>
        <p:nvSpPr>
          <p:cNvPr id="4" name="Прямоугольный треугольник 3"/>
          <p:cNvSpPr/>
          <p:nvPr/>
        </p:nvSpPr>
        <p:spPr>
          <a:xfrm>
            <a:off x="587466" y="1509848"/>
            <a:ext cx="4320402" cy="3106503"/>
          </a:xfrm>
          <a:prstGeom prst="rtTriangle">
            <a:avLst/>
          </a:prstGeom>
          <a:solidFill>
            <a:srgbClr val="ABB0B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Заголовок 1">
            <a:extLst>
              <a:ext uri="{FF2B5EF4-FFF2-40B4-BE49-F238E27FC236}">
                <a16:creationId xmlns:a16="http://schemas.microsoft.com/office/drawing/2014/main" xmlns="" id="{EFB6EE49-A08A-45BE-ABD5-F241D89E5358}"/>
              </a:ext>
            </a:extLst>
          </p:cNvPr>
          <p:cNvSpPr txBox="1">
            <a:spLocks/>
          </p:cNvSpPr>
          <p:nvPr/>
        </p:nvSpPr>
        <p:spPr>
          <a:xfrm>
            <a:off x="263352" y="3864245"/>
            <a:ext cx="4502477" cy="10070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ru-RU" sz="4000" b="1" dirty="0" smtClean="0"/>
              <a:t>предложений</a:t>
            </a:r>
            <a:endParaRPr lang="ru-RU" sz="4000" b="1" dirty="0"/>
          </a:p>
        </p:txBody>
      </p:sp>
      <p:sp>
        <p:nvSpPr>
          <p:cNvPr id="36" name="Заголовок 1">
            <a:extLst>
              <a:ext uri="{FF2B5EF4-FFF2-40B4-BE49-F238E27FC236}">
                <a16:creationId xmlns:a16="http://schemas.microsoft.com/office/drawing/2014/main" xmlns="" id="{EFB6EE49-A08A-45BE-ABD5-F241D89E5358}"/>
              </a:ext>
            </a:extLst>
          </p:cNvPr>
          <p:cNvSpPr txBox="1">
            <a:spLocks/>
          </p:cNvSpPr>
          <p:nvPr/>
        </p:nvSpPr>
        <p:spPr>
          <a:xfrm>
            <a:off x="733171" y="2924214"/>
            <a:ext cx="2203503" cy="10070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en-US" sz="4400" b="1" dirty="0" smtClean="0"/>
              <a:t>~</a:t>
            </a:r>
            <a:r>
              <a:rPr lang="ru-RU" sz="4400" b="1" dirty="0" smtClean="0"/>
              <a:t>3000</a:t>
            </a:r>
            <a:endParaRPr lang="ru-RU" sz="4400" b="1" dirty="0"/>
          </a:p>
        </p:txBody>
      </p:sp>
      <p:sp>
        <p:nvSpPr>
          <p:cNvPr id="39" name="Заголовок 1">
            <a:extLst>
              <a:ext uri="{FF2B5EF4-FFF2-40B4-BE49-F238E27FC236}">
                <a16:creationId xmlns:a16="http://schemas.microsoft.com/office/drawing/2014/main" xmlns="" id="{EFB6EE49-A08A-45BE-ABD5-F241D89E5358}"/>
              </a:ext>
            </a:extLst>
          </p:cNvPr>
          <p:cNvSpPr txBox="1">
            <a:spLocks/>
          </p:cNvSpPr>
          <p:nvPr/>
        </p:nvSpPr>
        <p:spPr>
          <a:xfrm>
            <a:off x="904165" y="1195841"/>
            <a:ext cx="4502477" cy="10070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r>
              <a:rPr lang="ru-RU" sz="4400" b="1" dirty="0" smtClean="0"/>
              <a:t>участников</a:t>
            </a:r>
            <a:endParaRPr lang="ru-RU" sz="4400" b="1" dirty="0"/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151" t="25325" r="41950" b="17976"/>
          <a:stretch/>
        </p:blipFill>
        <p:spPr>
          <a:xfrm>
            <a:off x="5354203" y="3326787"/>
            <a:ext cx="1798223" cy="1449314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529" t="11645" r="3971"/>
          <a:stretch/>
        </p:blipFill>
        <p:spPr>
          <a:xfrm>
            <a:off x="7234603" y="3332068"/>
            <a:ext cx="2184768" cy="1454125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86290" y="3344503"/>
            <a:ext cx="2013310" cy="144169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xmlns="" id="{894B124E-9A91-4A6C-BE3F-FECE75BBC457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108" b="14707"/>
          <a:stretch/>
        </p:blipFill>
        <p:spPr>
          <a:xfrm>
            <a:off x="5364847" y="864973"/>
            <a:ext cx="6134754" cy="2370009"/>
          </a:xfrm>
          <a:prstGeom prst="rect">
            <a:avLst/>
          </a:prstGeom>
        </p:spPr>
      </p:pic>
      <p:sp>
        <p:nvSpPr>
          <p:cNvPr id="25" name="Прямоугольный треугольник 24"/>
          <p:cNvSpPr/>
          <p:nvPr/>
        </p:nvSpPr>
        <p:spPr>
          <a:xfrm rot="10800000">
            <a:off x="654386" y="1427064"/>
            <a:ext cx="4284476" cy="3095563"/>
          </a:xfrm>
          <a:prstGeom prst="rtTriangle">
            <a:avLst/>
          </a:prstGeom>
          <a:noFill/>
          <a:ln w="38100">
            <a:solidFill>
              <a:srgbClr val="20B2AA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63049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21156-095B-496A-BAB7-1B65ABED130B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 rotWithShape="1">
          <a:blip r:embed="rId2"/>
          <a:srcRect l="18250" t="590" r="33619" b="-590"/>
          <a:stretch/>
        </p:blipFill>
        <p:spPr>
          <a:xfrm>
            <a:off x="8472882" y="1924428"/>
            <a:ext cx="3557798" cy="3556800"/>
          </a:xfrm>
          <a:prstGeom prst="ellipse">
            <a:avLst/>
          </a:prstGeom>
          <a:noFill/>
          <a:ln w="57150">
            <a:solidFill>
              <a:srgbClr val="ABB0B3"/>
            </a:solidFill>
          </a:ln>
        </p:spPr>
      </p:pic>
      <p:pic>
        <p:nvPicPr>
          <p:cNvPr id="6" name="Picture 2" descr="ÐÐ°ÑÑÐ¸Ð½ÐºÐ¸ Ð¿Ð¾ Ð·Ð°Ð¿ÑÐ¾ÑÑ Ð¿ÑÐ¾Ð¼ÑÑÐ»ÐµÐ½Ð½Ð¾ÑÑÑ">
            <a:extLst>
              <a:ext uri="{FF2B5EF4-FFF2-40B4-BE49-F238E27FC236}">
                <a16:creationId xmlns:a16="http://schemas.microsoft.com/office/drawing/2014/main" xmlns="" id="{75F94CAD-0583-4426-BFE9-1A406907D812}"/>
              </a:ext>
            </a:extLst>
          </p:cNvPr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210" t="1818" r="17714" b="3637"/>
          <a:stretch/>
        </p:blipFill>
        <p:spPr bwMode="auto">
          <a:xfrm>
            <a:off x="299356" y="1727261"/>
            <a:ext cx="2710800" cy="2709851"/>
          </a:xfrm>
          <a:prstGeom prst="ellipse">
            <a:avLst/>
          </a:prstGeom>
          <a:noFill/>
          <a:ln w="57150">
            <a:solidFill>
              <a:srgbClr val="ABB0B3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26D09715-1B7E-4C3B-9C5A-CF8A2F7D300E}"/>
              </a:ext>
            </a:extLst>
          </p:cNvPr>
          <p:cNvSpPr txBox="1">
            <a:spLocks/>
          </p:cNvSpPr>
          <p:nvPr/>
        </p:nvSpPr>
        <p:spPr>
          <a:xfrm>
            <a:off x="911424" y="89900"/>
            <a:ext cx="10515600" cy="5876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b="1" dirty="0" smtClean="0"/>
              <a:t>ГОТОВИМ НОВУЮ ПРОГРАММУ</a:t>
            </a:r>
            <a:endParaRPr lang="ru-RU" b="1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xmlns="" id="{8E36DDF6-63FF-4767-B3E5-D8ECE1196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1544" y="820462"/>
            <a:ext cx="8676964" cy="58760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/>
              <a:t>Развитие городской экономики моногородов</a:t>
            </a:r>
            <a:endParaRPr lang="ru-RU" sz="2800" b="1" dirty="0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1231624" y="4494568"/>
            <a:ext cx="9733397" cy="1190439"/>
          </a:xfrm>
          <a:prstGeom prst="line">
            <a:avLst/>
          </a:prstGeom>
          <a:ln w="114300">
            <a:solidFill>
              <a:srgbClr val="ABB0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Равнобедренный треугольник 14"/>
          <p:cNvSpPr/>
          <p:nvPr/>
        </p:nvSpPr>
        <p:spPr>
          <a:xfrm>
            <a:off x="155341" y="5157192"/>
            <a:ext cx="11866464" cy="1012803"/>
          </a:xfrm>
          <a:prstGeom prst="triangle">
            <a:avLst>
              <a:gd name="adj" fmla="val 50170"/>
            </a:avLst>
          </a:prstGeom>
          <a:solidFill>
            <a:srgbClr val="20B2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rgbClr val="30454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15E6435B-8FA2-4E9F-A7A1-7F5DDAB46BE2}"/>
              </a:ext>
            </a:extLst>
          </p:cNvPr>
          <p:cNvSpPr txBox="1">
            <a:spLocks/>
          </p:cNvSpPr>
          <p:nvPr/>
        </p:nvSpPr>
        <p:spPr>
          <a:xfrm>
            <a:off x="1347821" y="5376160"/>
            <a:ext cx="9668817" cy="587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ru-RU" sz="2200" b="1" dirty="0" smtClean="0">
                <a:solidFill>
                  <a:schemeClr val="bg1"/>
                </a:solidFill>
              </a:rPr>
              <a:t>СОЗДАНИЕ </a:t>
            </a:r>
          </a:p>
          <a:p>
            <a:pPr algn="ctr">
              <a:lnSpc>
                <a:spcPct val="120000"/>
              </a:lnSpc>
            </a:pPr>
            <a:r>
              <a:rPr lang="ru-RU" sz="2200" b="1" dirty="0" smtClean="0">
                <a:solidFill>
                  <a:schemeClr val="bg1"/>
                </a:solidFill>
              </a:rPr>
              <a:t>ИНСТИТУЦИОНАЛЬНЫХ ПРЕДПОСЫЛОК </a:t>
            </a:r>
            <a:endParaRPr lang="ru-RU" sz="2200" b="1" dirty="0">
              <a:solidFill>
                <a:schemeClr val="bg1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182229" y="1407382"/>
            <a:ext cx="3420380" cy="652478"/>
          </a:xfrm>
          <a:prstGeom prst="roundRect">
            <a:avLst/>
          </a:prstGeom>
          <a:solidFill>
            <a:srgbClr val="ABB0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Городская среда</a:t>
            </a:r>
            <a:endParaRPr lang="ru-RU" sz="2400" b="1" dirty="0">
              <a:solidFill>
                <a:srgbClr val="2F454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462850" y="1392100"/>
            <a:ext cx="3164168" cy="652478"/>
          </a:xfrm>
          <a:prstGeom prst="roundRect">
            <a:avLst/>
          </a:prstGeom>
          <a:solidFill>
            <a:srgbClr val="ABB0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Работа в городе</a:t>
            </a:r>
            <a:endParaRPr lang="ru-RU" sz="2400" b="1" dirty="0">
              <a:solidFill>
                <a:srgbClr val="2F454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Прямоугольник 11">
            <a:extLst>
              <a:ext uri="{FF2B5EF4-FFF2-40B4-BE49-F238E27FC236}">
                <a16:creationId xmlns:a16="http://schemas.microsoft.com/office/drawing/2014/main" xmlns="" id="{9C91B78B-0365-41C6-A7A9-73EB91779906}"/>
              </a:ext>
            </a:extLst>
          </p:cNvPr>
          <p:cNvSpPr/>
          <p:nvPr/>
        </p:nvSpPr>
        <p:spPr>
          <a:xfrm>
            <a:off x="3127651" y="2913875"/>
            <a:ext cx="2957708" cy="573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80165" tIns="40083" rIns="80165" bIns="40083" spcCol="0" rtlCol="0" anchor="t" anchorCtr="0">
            <a:spAutoFit/>
          </a:bodyPr>
          <a:lstStyle/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ru-RU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Производство и корпоративный </a:t>
            </a:r>
            <a:r>
              <a:rPr lang="ru-RU" sz="2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бизнес</a:t>
            </a:r>
            <a:endParaRPr lang="ru-RU" sz="2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Прямоугольник 11">
            <a:extLst>
              <a:ext uri="{FF2B5EF4-FFF2-40B4-BE49-F238E27FC236}">
                <a16:creationId xmlns:a16="http://schemas.microsoft.com/office/drawing/2014/main" xmlns="" id="{7265EA15-7A21-47AD-A4F2-EE1BB3549069}"/>
              </a:ext>
            </a:extLst>
          </p:cNvPr>
          <p:cNvSpPr/>
          <p:nvPr/>
        </p:nvSpPr>
        <p:spPr>
          <a:xfrm>
            <a:off x="7040262" y="2419900"/>
            <a:ext cx="17920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Aft>
                <a:spcPts val="400"/>
              </a:spcAft>
            </a:pPr>
            <a:r>
              <a:rPr lang="ru-RU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Образование</a:t>
            </a:r>
          </a:p>
        </p:txBody>
      </p:sp>
      <p:sp>
        <p:nvSpPr>
          <p:cNvPr id="27" name="Прямоугольник 11">
            <a:extLst>
              <a:ext uri="{FF2B5EF4-FFF2-40B4-BE49-F238E27FC236}">
                <a16:creationId xmlns:a16="http://schemas.microsoft.com/office/drawing/2014/main" xmlns="" id="{9C91B78B-0365-41C6-A7A9-73EB91779906}"/>
              </a:ext>
            </a:extLst>
          </p:cNvPr>
          <p:cNvSpPr/>
          <p:nvPr/>
        </p:nvSpPr>
        <p:spPr>
          <a:xfrm>
            <a:off x="2755833" y="3963252"/>
            <a:ext cx="2957708" cy="5733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80165" tIns="40083" rIns="80165" bIns="40083" spcCol="0" rtlCol="0" anchor="t" anchorCtr="0">
            <a:spAutoFit/>
          </a:bodyPr>
          <a:lstStyle/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ru-RU" sz="2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Малое и среднее предпринимательство</a:t>
            </a:r>
            <a:endParaRPr lang="ru-RU" sz="2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Прямоугольник 11">
            <a:extLst>
              <a:ext uri="{FF2B5EF4-FFF2-40B4-BE49-F238E27FC236}">
                <a16:creationId xmlns:a16="http://schemas.microsoft.com/office/drawing/2014/main" xmlns="" id="{9C91B78B-0365-41C6-A7A9-73EB91779906}"/>
              </a:ext>
            </a:extLst>
          </p:cNvPr>
          <p:cNvSpPr/>
          <p:nvPr/>
        </p:nvSpPr>
        <p:spPr>
          <a:xfrm>
            <a:off x="3182954" y="2223137"/>
            <a:ext cx="1184853" cy="3271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80165" tIns="40083" rIns="80165" bIns="40083" spcCol="0" rtlCol="0" anchor="t" anchorCtr="0">
            <a:spAutoFit/>
          </a:bodyPr>
          <a:lstStyle/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ru-RU" sz="2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Туризм</a:t>
            </a:r>
            <a:endParaRPr lang="ru-RU" sz="2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Прямоугольник 11">
            <a:extLst>
              <a:ext uri="{FF2B5EF4-FFF2-40B4-BE49-F238E27FC236}">
                <a16:creationId xmlns:a16="http://schemas.microsoft.com/office/drawing/2014/main" xmlns="" id="{9C91B78B-0365-41C6-A7A9-73EB91779906}"/>
              </a:ext>
            </a:extLst>
          </p:cNvPr>
          <p:cNvSpPr/>
          <p:nvPr/>
        </p:nvSpPr>
        <p:spPr>
          <a:xfrm>
            <a:off x="7108822" y="4080306"/>
            <a:ext cx="992528" cy="3271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80165" tIns="40083" rIns="80165" bIns="40083" spcCol="0" rtlCol="0" anchor="t" anchorCtr="0">
            <a:spAutoFit/>
          </a:bodyPr>
          <a:lstStyle/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ru-RU" sz="2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Жильё</a:t>
            </a:r>
            <a:endParaRPr lang="ru-RU" sz="2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Прямоугольник 11">
            <a:extLst>
              <a:ext uri="{FF2B5EF4-FFF2-40B4-BE49-F238E27FC236}">
                <a16:creationId xmlns:a16="http://schemas.microsoft.com/office/drawing/2014/main" xmlns="" id="{9C91B78B-0365-41C6-A7A9-73EB91779906}"/>
              </a:ext>
            </a:extLst>
          </p:cNvPr>
          <p:cNvSpPr/>
          <p:nvPr/>
        </p:nvSpPr>
        <p:spPr>
          <a:xfrm>
            <a:off x="7117697" y="4388692"/>
            <a:ext cx="1421034" cy="3271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80165" tIns="40083" rIns="80165" bIns="40083" spcCol="0" rtlCol="0" anchor="t" anchorCtr="0">
            <a:spAutoFit/>
          </a:bodyPr>
          <a:lstStyle/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ru-RU" sz="2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Транспорт</a:t>
            </a:r>
            <a:endParaRPr lang="ru-RU" sz="2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5915980" y="2100130"/>
            <a:ext cx="31639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Aft>
                <a:spcPts val="400"/>
              </a:spcAft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Городские пространства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7079137" y="3059440"/>
            <a:ext cx="13099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Экология</a:t>
            </a:r>
            <a:endParaRPr lang="ru-RU" sz="2000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5934882" y="4697077"/>
            <a:ext cx="33404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ru-RU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Отходы,вода,энергетика</a:t>
            </a:r>
            <a:endParaRPr lang="ru-RU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065906" y="2739670"/>
            <a:ext cx="14006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Aft>
                <a:spcPts val="400"/>
              </a:spcAft>
            </a:pPr>
            <a:r>
              <a:rPr lang="ru-R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Здоровье </a:t>
            </a:r>
            <a:endParaRPr lang="ru-RU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7065906" y="3440766"/>
            <a:ext cx="9091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Aft>
                <a:spcPts val="400"/>
              </a:spcAft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Спорт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7079137" y="3760536"/>
            <a:ext cx="12984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Aft>
                <a:spcPts val="400"/>
              </a:spcAft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Культура</a:t>
            </a:r>
          </a:p>
        </p:txBody>
      </p:sp>
    </p:spTree>
    <p:extLst>
      <p:ext uri="{BB962C8B-B14F-4D97-AF65-F5344CB8AC3E}">
        <p14:creationId xmlns:p14="http://schemas.microsoft.com/office/powerpoint/2010/main" xmlns="" val="3770128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2"/>
          <p:cNvSpPr>
            <a:spLocks noChangeArrowheads="1"/>
          </p:cNvSpPr>
          <p:nvPr/>
        </p:nvSpPr>
        <p:spPr bwMode="auto">
          <a:xfrm>
            <a:off x="2348940" y="3976285"/>
            <a:ext cx="415982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285750" lvl="1">
              <a:spcBef>
                <a:spcPct val="0"/>
              </a:spcBef>
              <a:buSzPct val="100000"/>
              <a:buFont typeface="Arial" panose="020B0604020202020204" pitchFamily="34" charset="0"/>
              <a:buChar char="•"/>
              <a:defRPr/>
            </a:pPr>
            <a:endParaRPr lang="ru-RU" alt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E81D9EBB-0415-4C95-90EA-A2C92A652778}"/>
              </a:ext>
            </a:extLst>
          </p:cNvPr>
          <p:cNvSpPr/>
          <p:nvPr/>
        </p:nvSpPr>
        <p:spPr>
          <a:xfrm>
            <a:off x="839429" y="4235943"/>
            <a:ext cx="5268730" cy="461665"/>
          </a:xfrm>
          <a:prstGeom prst="rect">
            <a:avLst/>
          </a:prstGeom>
          <a:solidFill>
            <a:srgbClr val="C7ECEA"/>
          </a:solidFill>
        </p:spPr>
        <p:txBody>
          <a:bodyPr wrap="square">
            <a:spAutoFit/>
          </a:bodyPr>
          <a:lstStyle/>
          <a:p>
            <a:pPr marL="0" lvl="1">
              <a:spcBef>
                <a:spcPct val="0"/>
              </a:spcBef>
              <a:buSzPct val="100000"/>
              <a:defRPr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473 ФЗ о </a:t>
            </a:r>
            <a:r>
              <a:rPr lang="ru-R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ТОР</a:t>
            </a:r>
            <a:endParaRPr lang="ru-R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xmlns="" id="{A4425B11-8136-4278-95D3-D96154548428}"/>
              </a:ext>
            </a:extLst>
          </p:cNvPr>
          <p:cNvCxnSpPr>
            <a:cxnSpLocks/>
          </p:cNvCxnSpPr>
          <p:nvPr/>
        </p:nvCxnSpPr>
        <p:spPr>
          <a:xfrm flipV="1">
            <a:off x="6187695" y="1703682"/>
            <a:ext cx="2" cy="4249844"/>
          </a:xfrm>
          <a:prstGeom prst="line">
            <a:avLst/>
          </a:prstGeom>
          <a:ln w="19050">
            <a:solidFill>
              <a:srgbClr val="AFABA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92"/>
          <p:cNvSpPr txBox="1">
            <a:spLocks noChangeArrowheads="1"/>
          </p:cNvSpPr>
          <p:nvPr/>
        </p:nvSpPr>
        <p:spPr bwMode="auto">
          <a:xfrm>
            <a:off x="839430" y="947324"/>
            <a:ext cx="10928408" cy="861774"/>
          </a:xfrm>
          <a:prstGeom prst="rect">
            <a:avLst/>
          </a:prstGeom>
          <a:solidFill>
            <a:srgbClr val="20B2AA"/>
          </a:solidFill>
          <a:ln>
            <a:noFill/>
          </a:ln>
          <a:extLst/>
        </p:spPr>
        <p:txBody>
          <a:bodyPr wrap="square">
            <a:spAutoFit/>
          </a:bodyPr>
          <a:lstStyle>
            <a:lvl1pPr defTabSz="842963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42963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42963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42963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42963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429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429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429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429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5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Совершенствование правовой базы.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5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Организационные, методические и учебные мероприятия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C020A35-4FA4-44C4-8F1B-0CBE8391924E}"/>
              </a:ext>
            </a:extLst>
          </p:cNvPr>
          <p:cNvSpPr/>
          <p:nvPr/>
        </p:nvSpPr>
        <p:spPr>
          <a:xfrm>
            <a:off x="839429" y="2093439"/>
            <a:ext cx="5294869" cy="461665"/>
          </a:xfrm>
          <a:prstGeom prst="rect">
            <a:avLst/>
          </a:prstGeom>
          <a:solidFill>
            <a:srgbClr val="C7ECEA"/>
          </a:solidFill>
        </p:spPr>
        <p:txBody>
          <a:bodyPr wrap="square">
            <a:spAutoFit/>
          </a:bodyPr>
          <a:lstStyle/>
          <a:p>
            <a:pPr marL="0" lvl="1">
              <a:spcBef>
                <a:spcPct val="0"/>
              </a:spcBef>
              <a:spcAft>
                <a:spcPts val="600"/>
              </a:spcAft>
              <a:buSzPct val="100000"/>
              <a:defRPr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Критерии отнесения к моногородам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989686EB-FFAE-4527-B2B8-8E3DB8C931DE}"/>
              </a:ext>
            </a:extLst>
          </p:cNvPr>
          <p:cNvSpPr/>
          <p:nvPr/>
        </p:nvSpPr>
        <p:spPr>
          <a:xfrm>
            <a:off x="839428" y="2921906"/>
            <a:ext cx="5294870" cy="830997"/>
          </a:xfrm>
          <a:prstGeom prst="rect">
            <a:avLst/>
          </a:prstGeom>
          <a:solidFill>
            <a:srgbClr val="2F454F"/>
          </a:solidFill>
        </p:spPr>
        <p:txBody>
          <a:bodyPr wrap="square">
            <a:spAutoFit/>
          </a:bodyPr>
          <a:lstStyle/>
          <a:p>
            <a:pPr marL="0" lvl="1">
              <a:spcBef>
                <a:spcPct val="0"/>
              </a:spcBef>
              <a:spcAft>
                <a:spcPts val="600"/>
              </a:spcAft>
              <a:buSzPct val="100000"/>
              <a:defRPr/>
            </a:pPr>
            <a:r>
              <a:rPr lang="ru-RU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Перечень моногородов и градообразующих предприятий</a:t>
            </a:r>
          </a:p>
        </p:txBody>
      </p: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xmlns="" id="{06B6CF47-BC0E-44F5-80AC-4FE0A816C22A}"/>
              </a:ext>
            </a:extLst>
          </p:cNvPr>
          <p:cNvCxnSpPr>
            <a:cxnSpLocks/>
          </p:cNvCxnSpPr>
          <p:nvPr/>
        </p:nvCxnSpPr>
        <p:spPr>
          <a:xfrm>
            <a:off x="1853379" y="6273316"/>
            <a:ext cx="8485239" cy="0"/>
          </a:xfrm>
          <a:prstGeom prst="line">
            <a:avLst/>
          </a:prstGeom>
          <a:ln w="38100">
            <a:solidFill>
              <a:srgbClr val="3045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xmlns="" id="{6D24602F-69A0-4F5A-BAD3-5E2FA674C2EC}"/>
              </a:ext>
            </a:extLst>
          </p:cNvPr>
          <p:cNvSpPr/>
          <p:nvPr/>
        </p:nvSpPr>
        <p:spPr>
          <a:xfrm>
            <a:off x="839429" y="5122529"/>
            <a:ext cx="5266262" cy="830997"/>
          </a:xfrm>
          <a:prstGeom prst="rect">
            <a:avLst/>
          </a:prstGeom>
          <a:solidFill>
            <a:srgbClr val="2F454F"/>
          </a:solidFill>
        </p:spPr>
        <p:txBody>
          <a:bodyPr wrap="square">
            <a:spAutoFit/>
          </a:bodyPr>
          <a:lstStyle/>
          <a:p>
            <a:pPr marL="0" lvl="1">
              <a:spcBef>
                <a:spcPct val="0"/>
              </a:spcBef>
              <a:spcAft>
                <a:spcPts val="600"/>
              </a:spcAft>
              <a:buSzPct val="100000"/>
              <a:defRPr/>
            </a:pPr>
            <a:r>
              <a:rPr lang="ru-RU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Расширение инструментов поддержки МОНОГОРОДА.РФ</a:t>
            </a: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xmlns="" id="{E81D9EBB-0415-4C95-90EA-A2C92A652778}"/>
              </a:ext>
            </a:extLst>
          </p:cNvPr>
          <p:cNvSpPr/>
          <p:nvPr/>
        </p:nvSpPr>
        <p:spPr>
          <a:xfrm>
            <a:off x="6289872" y="4122722"/>
            <a:ext cx="5485692" cy="830997"/>
          </a:xfrm>
          <a:prstGeom prst="rect">
            <a:avLst/>
          </a:prstGeom>
          <a:solidFill>
            <a:srgbClr val="C7ECEA"/>
          </a:solidFill>
        </p:spPr>
        <p:txBody>
          <a:bodyPr wrap="square">
            <a:spAutoFit/>
          </a:bodyPr>
          <a:lstStyle/>
          <a:p>
            <a:pPr marL="0" lvl="1">
              <a:spcBef>
                <a:spcPct val="0"/>
              </a:spcBef>
              <a:buSzPct val="100000"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Система управления проектом. Статистика. Оптимизация отчетности</a:t>
            </a: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xmlns="" id="{FC020A35-4FA4-44C4-8F1B-0CBE8391924E}"/>
              </a:ext>
            </a:extLst>
          </p:cNvPr>
          <p:cNvSpPr/>
          <p:nvPr/>
        </p:nvSpPr>
        <p:spPr>
          <a:xfrm>
            <a:off x="6286634" y="5139499"/>
            <a:ext cx="5466291" cy="830997"/>
          </a:xfrm>
          <a:prstGeom prst="rect">
            <a:avLst/>
          </a:prstGeom>
          <a:solidFill>
            <a:srgbClr val="2F454F"/>
          </a:solidFill>
        </p:spPr>
        <p:txBody>
          <a:bodyPr wrap="square">
            <a:spAutoFit/>
          </a:bodyPr>
          <a:lstStyle/>
          <a:p>
            <a:pPr marL="0" lvl="1">
              <a:spcBef>
                <a:spcPct val="0"/>
              </a:spcBef>
              <a:buSzPct val="100000"/>
            </a:pPr>
            <a:r>
              <a:rPr lang="ru-RU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Обучение команд моногородов. Академия развития моногородов</a:t>
            </a: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xmlns="" id="{6D24602F-69A0-4F5A-BAD3-5E2FA674C2EC}"/>
              </a:ext>
            </a:extLst>
          </p:cNvPr>
          <p:cNvSpPr/>
          <p:nvPr/>
        </p:nvSpPr>
        <p:spPr>
          <a:xfrm>
            <a:off x="6295595" y="2737239"/>
            <a:ext cx="5457328" cy="1200329"/>
          </a:xfrm>
          <a:prstGeom prst="rect">
            <a:avLst/>
          </a:prstGeom>
          <a:solidFill>
            <a:srgbClr val="2F454F"/>
          </a:solidFill>
        </p:spPr>
        <p:txBody>
          <a:bodyPr wrap="square">
            <a:spAutoFit/>
          </a:bodyPr>
          <a:lstStyle/>
          <a:p>
            <a:pPr marL="0" lvl="1">
              <a:spcBef>
                <a:spcPct val="0"/>
              </a:spcBef>
              <a:buSzPct val="100000"/>
            </a:pPr>
            <a:r>
              <a:rPr lang="ru-RU" sz="24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Мастер-планы. Стратегии. </a:t>
            </a:r>
            <a:endParaRPr lang="ru-RU" sz="2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>
              <a:spcBef>
                <a:spcPct val="0"/>
              </a:spcBef>
              <a:buSzPct val="100000"/>
            </a:pPr>
            <a:r>
              <a:rPr lang="ru-RU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Программы комплексного развития моногородов</a:t>
            </a:r>
          </a:p>
        </p:txBody>
      </p:sp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xmlns="" id="{989686EB-FFAE-4527-B2B8-8E3DB8C931DE}"/>
              </a:ext>
            </a:extLst>
          </p:cNvPr>
          <p:cNvSpPr/>
          <p:nvPr/>
        </p:nvSpPr>
        <p:spPr>
          <a:xfrm>
            <a:off x="6286633" y="2089170"/>
            <a:ext cx="5466292" cy="461665"/>
          </a:xfrm>
          <a:prstGeom prst="rect">
            <a:avLst/>
          </a:prstGeom>
          <a:solidFill>
            <a:srgbClr val="C7ECEA"/>
          </a:solidFill>
        </p:spPr>
        <p:txBody>
          <a:bodyPr wrap="square">
            <a:spAutoFit/>
          </a:bodyPr>
          <a:lstStyle/>
          <a:p>
            <a:pPr marL="0" lvl="1">
              <a:spcBef>
                <a:spcPct val="0"/>
              </a:spcBef>
              <a:spcAft>
                <a:spcPts val="600"/>
              </a:spcAft>
              <a:buSzPct val="100000"/>
              <a:defRPr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Рейтинг моногородов</a:t>
            </a:r>
          </a:p>
        </p:txBody>
      </p:sp>
      <p:sp>
        <p:nvSpPr>
          <p:cNvPr id="33" name="Заголовок 1">
            <a:extLst>
              <a:ext uri="{FF2B5EF4-FFF2-40B4-BE49-F238E27FC236}">
                <a16:creationId xmlns:a16="http://schemas.microsoft.com/office/drawing/2014/main" xmlns="" id="{15E6435B-8FA2-4E9F-A7A1-7F5DDAB46BE2}"/>
              </a:ext>
            </a:extLst>
          </p:cNvPr>
          <p:cNvSpPr txBox="1">
            <a:spLocks/>
          </p:cNvSpPr>
          <p:nvPr/>
        </p:nvSpPr>
        <p:spPr>
          <a:xfrm>
            <a:off x="839428" y="62852"/>
            <a:ext cx="11372200" cy="587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b="1" dirty="0" smtClean="0"/>
              <a:t>СОЗДАНИЕ </a:t>
            </a:r>
            <a:r>
              <a:rPr lang="ru-RU" b="1" dirty="0"/>
              <a:t>ИНСТИТУЦИОНАЛЬНЫХ ПРЕДПОСЫЛОК </a:t>
            </a:r>
          </a:p>
        </p:txBody>
      </p:sp>
    </p:spTree>
    <p:extLst>
      <p:ext uri="{BB962C8B-B14F-4D97-AF65-F5344CB8AC3E}">
        <p14:creationId xmlns:p14="http://schemas.microsoft.com/office/powerpoint/2010/main" xmlns="" val="1254798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2"/>
          <p:cNvSpPr>
            <a:spLocks noChangeArrowheads="1"/>
          </p:cNvSpPr>
          <p:nvPr/>
        </p:nvSpPr>
        <p:spPr bwMode="auto">
          <a:xfrm>
            <a:off x="2348940" y="3976285"/>
            <a:ext cx="415982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285750" lvl="1">
              <a:spcBef>
                <a:spcPct val="0"/>
              </a:spcBef>
              <a:buSzPct val="100000"/>
              <a:buFont typeface="Arial" panose="020B0604020202020204" pitchFamily="34" charset="0"/>
              <a:buChar char="•"/>
              <a:defRPr/>
            </a:pPr>
            <a:endParaRPr lang="ru-RU" alt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E81D9EBB-0415-4C95-90EA-A2C92A652778}"/>
              </a:ext>
            </a:extLst>
          </p:cNvPr>
          <p:cNvSpPr/>
          <p:nvPr/>
        </p:nvSpPr>
        <p:spPr>
          <a:xfrm>
            <a:off x="839429" y="4235943"/>
            <a:ext cx="5268730" cy="461665"/>
          </a:xfrm>
          <a:prstGeom prst="rect">
            <a:avLst/>
          </a:prstGeom>
          <a:solidFill>
            <a:srgbClr val="C7ECEA"/>
          </a:solidFill>
        </p:spPr>
        <p:txBody>
          <a:bodyPr wrap="square">
            <a:spAutoFit/>
          </a:bodyPr>
          <a:lstStyle/>
          <a:p>
            <a:pPr marL="0" lvl="1">
              <a:spcBef>
                <a:spcPct val="0"/>
              </a:spcBef>
              <a:buSzPct val="100000"/>
              <a:defRPr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473 ФЗ о </a:t>
            </a:r>
            <a:r>
              <a:rPr lang="ru-R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ТОР</a:t>
            </a:r>
            <a:endParaRPr lang="ru-R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xmlns="" id="{A4425B11-8136-4278-95D3-D96154548428}"/>
              </a:ext>
            </a:extLst>
          </p:cNvPr>
          <p:cNvCxnSpPr>
            <a:cxnSpLocks/>
          </p:cNvCxnSpPr>
          <p:nvPr/>
        </p:nvCxnSpPr>
        <p:spPr>
          <a:xfrm flipV="1">
            <a:off x="6187695" y="1703682"/>
            <a:ext cx="2" cy="4249844"/>
          </a:xfrm>
          <a:prstGeom prst="line">
            <a:avLst/>
          </a:prstGeom>
          <a:ln w="19050">
            <a:solidFill>
              <a:srgbClr val="AFABA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92"/>
          <p:cNvSpPr txBox="1">
            <a:spLocks noChangeArrowheads="1"/>
          </p:cNvSpPr>
          <p:nvPr/>
        </p:nvSpPr>
        <p:spPr bwMode="auto">
          <a:xfrm>
            <a:off x="839430" y="947324"/>
            <a:ext cx="10928408" cy="861774"/>
          </a:xfrm>
          <a:prstGeom prst="rect">
            <a:avLst/>
          </a:prstGeom>
          <a:solidFill>
            <a:srgbClr val="20B2AA"/>
          </a:solidFill>
          <a:ln>
            <a:noFill/>
          </a:ln>
          <a:extLst/>
        </p:spPr>
        <p:txBody>
          <a:bodyPr wrap="square">
            <a:spAutoFit/>
          </a:bodyPr>
          <a:lstStyle>
            <a:lvl1pPr defTabSz="842963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42963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42963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42963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42963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429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429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429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429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5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Совершенствование правовой базы.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5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Организационные, методические и учебные мероприятия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C020A35-4FA4-44C4-8F1B-0CBE8391924E}"/>
              </a:ext>
            </a:extLst>
          </p:cNvPr>
          <p:cNvSpPr/>
          <p:nvPr/>
        </p:nvSpPr>
        <p:spPr>
          <a:xfrm>
            <a:off x="839429" y="2093439"/>
            <a:ext cx="5294869" cy="461665"/>
          </a:xfrm>
          <a:prstGeom prst="rect">
            <a:avLst/>
          </a:prstGeom>
          <a:solidFill>
            <a:srgbClr val="C7ECEA"/>
          </a:solidFill>
        </p:spPr>
        <p:txBody>
          <a:bodyPr wrap="square">
            <a:spAutoFit/>
          </a:bodyPr>
          <a:lstStyle/>
          <a:p>
            <a:pPr marL="0" lvl="1">
              <a:spcBef>
                <a:spcPct val="0"/>
              </a:spcBef>
              <a:spcAft>
                <a:spcPts val="600"/>
              </a:spcAft>
              <a:buSzPct val="100000"/>
              <a:defRPr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Критерии отнесения к моногородам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989686EB-FFAE-4527-B2B8-8E3DB8C931DE}"/>
              </a:ext>
            </a:extLst>
          </p:cNvPr>
          <p:cNvSpPr/>
          <p:nvPr/>
        </p:nvSpPr>
        <p:spPr>
          <a:xfrm>
            <a:off x="839428" y="2921906"/>
            <a:ext cx="5294870" cy="830997"/>
          </a:xfrm>
          <a:prstGeom prst="rect">
            <a:avLst/>
          </a:prstGeom>
          <a:solidFill>
            <a:srgbClr val="2F454F"/>
          </a:solidFill>
        </p:spPr>
        <p:txBody>
          <a:bodyPr wrap="square">
            <a:spAutoFit/>
          </a:bodyPr>
          <a:lstStyle/>
          <a:p>
            <a:pPr marL="0" lvl="1">
              <a:spcBef>
                <a:spcPct val="0"/>
              </a:spcBef>
              <a:spcAft>
                <a:spcPts val="600"/>
              </a:spcAft>
              <a:buSzPct val="100000"/>
              <a:defRPr/>
            </a:pPr>
            <a:r>
              <a:rPr lang="ru-RU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Перечень моногородов и градообразующих предприятий</a:t>
            </a:r>
          </a:p>
        </p:txBody>
      </p: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xmlns="" id="{06B6CF47-BC0E-44F5-80AC-4FE0A816C22A}"/>
              </a:ext>
            </a:extLst>
          </p:cNvPr>
          <p:cNvCxnSpPr>
            <a:cxnSpLocks/>
          </p:cNvCxnSpPr>
          <p:nvPr/>
        </p:nvCxnSpPr>
        <p:spPr>
          <a:xfrm>
            <a:off x="1853379" y="6273316"/>
            <a:ext cx="8485239" cy="0"/>
          </a:xfrm>
          <a:prstGeom prst="line">
            <a:avLst/>
          </a:prstGeom>
          <a:ln w="38100">
            <a:solidFill>
              <a:srgbClr val="3045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xmlns="" id="{6D24602F-69A0-4F5A-BAD3-5E2FA674C2EC}"/>
              </a:ext>
            </a:extLst>
          </p:cNvPr>
          <p:cNvSpPr/>
          <p:nvPr/>
        </p:nvSpPr>
        <p:spPr>
          <a:xfrm>
            <a:off x="839429" y="5122529"/>
            <a:ext cx="5266262" cy="830997"/>
          </a:xfrm>
          <a:prstGeom prst="rect">
            <a:avLst/>
          </a:prstGeom>
          <a:solidFill>
            <a:srgbClr val="2F454F"/>
          </a:solidFill>
        </p:spPr>
        <p:txBody>
          <a:bodyPr wrap="square">
            <a:spAutoFit/>
          </a:bodyPr>
          <a:lstStyle/>
          <a:p>
            <a:pPr marL="0" lvl="1">
              <a:spcBef>
                <a:spcPct val="0"/>
              </a:spcBef>
              <a:spcAft>
                <a:spcPts val="600"/>
              </a:spcAft>
              <a:buSzPct val="100000"/>
              <a:defRPr/>
            </a:pPr>
            <a:r>
              <a:rPr lang="ru-RU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Расширение инструментов поддержки МОНОГОРОДА.РФ</a:t>
            </a: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xmlns="" id="{FC020A35-4FA4-44C4-8F1B-0CBE8391924E}"/>
              </a:ext>
            </a:extLst>
          </p:cNvPr>
          <p:cNvSpPr/>
          <p:nvPr/>
        </p:nvSpPr>
        <p:spPr>
          <a:xfrm>
            <a:off x="6286634" y="5139499"/>
            <a:ext cx="5466291" cy="830997"/>
          </a:xfrm>
          <a:prstGeom prst="rect">
            <a:avLst/>
          </a:prstGeom>
          <a:solidFill>
            <a:srgbClr val="2F454F"/>
          </a:solidFill>
        </p:spPr>
        <p:txBody>
          <a:bodyPr wrap="square">
            <a:spAutoFit/>
          </a:bodyPr>
          <a:lstStyle/>
          <a:p>
            <a:pPr marL="0" lvl="1">
              <a:spcBef>
                <a:spcPct val="0"/>
              </a:spcBef>
              <a:buSzPct val="100000"/>
            </a:pPr>
            <a:r>
              <a:rPr lang="ru-RU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Обучение команд моногородов. Академия развития моногородов</a:t>
            </a: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xmlns="" id="{6D24602F-69A0-4F5A-BAD3-5E2FA674C2EC}"/>
              </a:ext>
            </a:extLst>
          </p:cNvPr>
          <p:cNvSpPr/>
          <p:nvPr/>
        </p:nvSpPr>
        <p:spPr>
          <a:xfrm>
            <a:off x="6295595" y="2737239"/>
            <a:ext cx="5457328" cy="1200329"/>
          </a:xfrm>
          <a:prstGeom prst="rect">
            <a:avLst/>
          </a:prstGeom>
          <a:solidFill>
            <a:srgbClr val="2F454F"/>
          </a:solidFill>
        </p:spPr>
        <p:txBody>
          <a:bodyPr wrap="square">
            <a:spAutoFit/>
          </a:bodyPr>
          <a:lstStyle/>
          <a:p>
            <a:pPr marL="0" lvl="1">
              <a:spcBef>
                <a:spcPct val="0"/>
              </a:spcBef>
              <a:buSzPct val="100000"/>
            </a:pPr>
            <a:r>
              <a:rPr lang="ru-RU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Мастер-планы, Стратегии, </a:t>
            </a:r>
          </a:p>
          <a:p>
            <a:pPr marL="0" lvl="1">
              <a:spcBef>
                <a:spcPct val="0"/>
              </a:spcBef>
              <a:buSzPct val="100000"/>
            </a:pPr>
            <a:r>
              <a:rPr lang="ru-RU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Программы комплексного развития моногородов</a:t>
            </a:r>
          </a:p>
        </p:txBody>
      </p:sp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xmlns="" id="{989686EB-FFAE-4527-B2B8-8E3DB8C931DE}"/>
              </a:ext>
            </a:extLst>
          </p:cNvPr>
          <p:cNvSpPr/>
          <p:nvPr/>
        </p:nvSpPr>
        <p:spPr>
          <a:xfrm>
            <a:off x="6286633" y="2089170"/>
            <a:ext cx="5466292" cy="461665"/>
          </a:xfrm>
          <a:prstGeom prst="rect">
            <a:avLst/>
          </a:prstGeom>
          <a:solidFill>
            <a:srgbClr val="C7ECEA"/>
          </a:solidFill>
        </p:spPr>
        <p:txBody>
          <a:bodyPr wrap="square">
            <a:spAutoFit/>
          </a:bodyPr>
          <a:lstStyle/>
          <a:p>
            <a:pPr marL="0" lvl="1">
              <a:spcBef>
                <a:spcPct val="0"/>
              </a:spcBef>
              <a:spcAft>
                <a:spcPts val="600"/>
              </a:spcAft>
              <a:buSzPct val="100000"/>
              <a:defRPr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Рейтинг моногородов</a:t>
            </a:r>
          </a:p>
        </p:txBody>
      </p:sp>
      <p:sp>
        <p:nvSpPr>
          <p:cNvPr id="33" name="Заголовок 1">
            <a:extLst>
              <a:ext uri="{FF2B5EF4-FFF2-40B4-BE49-F238E27FC236}">
                <a16:creationId xmlns:a16="http://schemas.microsoft.com/office/drawing/2014/main" xmlns="" id="{15E6435B-8FA2-4E9F-A7A1-7F5DDAB46BE2}"/>
              </a:ext>
            </a:extLst>
          </p:cNvPr>
          <p:cNvSpPr txBox="1">
            <a:spLocks/>
          </p:cNvSpPr>
          <p:nvPr/>
        </p:nvSpPr>
        <p:spPr>
          <a:xfrm>
            <a:off x="839428" y="62852"/>
            <a:ext cx="11372200" cy="587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b="1" dirty="0" smtClean="0"/>
              <a:t>СОЗДАНИЕ </a:t>
            </a:r>
            <a:r>
              <a:rPr lang="ru-RU" b="1" dirty="0"/>
              <a:t>ИНСТИТУЦИОНАЛЬНЫХ ПРЕДПОСЫЛОК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70009" y="947324"/>
            <a:ext cx="11233248" cy="5434004"/>
          </a:xfrm>
          <a:prstGeom prst="rect">
            <a:avLst/>
          </a:prstGeom>
          <a:solidFill>
            <a:srgbClr val="ABB0B3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xmlns="" id="{E81D9EBB-0415-4C95-90EA-A2C92A652778}"/>
              </a:ext>
            </a:extLst>
          </p:cNvPr>
          <p:cNvSpPr/>
          <p:nvPr/>
        </p:nvSpPr>
        <p:spPr>
          <a:xfrm>
            <a:off x="6289872" y="4122722"/>
            <a:ext cx="5485692" cy="1384995"/>
          </a:xfrm>
          <a:prstGeom prst="rect">
            <a:avLst/>
          </a:prstGeom>
          <a:solidFill>
            <a:srgbClr val="C7ECEA"/>
          </a:solidFill>
        </p:spPr>
        <p:txBody>
          <a:bodyPr wrap="square">
            <a:spAutoFit/>
          </a:bodyPr>
          <a:lstStyle/>
          <a:p>
            <a:pPr marL="0" lvl="1">
              <a:spcBef>
                <a:spcPct val="0"/>
              </a:spcBef>
              <a:buSzPct val="100000"/>
            </a:pPr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Система управления проектом. Статистика. </a:t>
            </a:r>
            <a:endParaRPr lang="ru-RU" sz="28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>
              <a:spcBef>
                <a:spcPct val="0"/>
              </a:spcBef>
              <a:buSzPct val="100000"/>
            </a:pPr>
            <a:r>
              <a:rPr lang="ru-RU" sz="28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Оптимизация </a:t>
            </a:r>
            <a:r>
              <a:rPr lang="ru-RU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отчетности</a:t>
            </a:r>
          </a:p>
        </p:txBody>
      </p:sp>
    </p:spTree>
    <p:extLst>
      <p:ext uri="{BB962C8B-B14F-4D97-AF65-F5344CB8AC3E}">
        <p14:creationId xmlns:p14="http://schemas.microsoft.com/office/powerpoint/2010/main" xmlns="" val="230418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2"/>
          <p:cNvSpPr>
            <a:spLocks noChangeArrowheads="1"/>
          </p:cNvSpPr>
          <p:nvPr/>
        </p:nvSpPr>
        <p:spPr bwMode="auto">
          <a:xfrm>
            <a:off x="2348940" y="3976285"/>
            <a:ext cx="415982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285750" lvl="1">
              <a:spcBef>
                <a:spcPct val="0"/>
              </a:spcBef>
              <a:buSzPct val="100000"/>
              <a:buFont typeface="Arial" panose="020B0604020202020204" pitchFamily="34" charset="0"/>
              <a:buChar char="•"/>
              <a:defRPr/>
            </a:pPr>
            <a:endParaRPr lang="ru-RU" alt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E81D9EBB-0415-4C95-90EA-A2C92A652778}"/>
              </a:ext>
            </a:extLst>
          </p:cNvPr>
          <p:cNvSpPr/>
          <p:nvPr/>
        </p:nvSpPr>
        <p:spPr>
          <a:xfrm>
            <a:off x="839429" y="4235943"/>
            <a:ext cx="5268730" cy="461665"/>
          </a:xfrm>
          <a:prstGeom prst="rect">
            <a:avLst/>
          </a:prstGeom>
          <a:solidFill>
            <a:srgbClr val="C7ECEA"/>
          </a:solidFill>
        </p:spPr>
        <p:txBody>
          <a:bodyPr wrap="square">
            <a:spAutoFit/>
          </a:bodyPr>
          <a:lstStyle/>
          <a:p>
            <a:pPr marL="0" lvl="1">
              <a:spcBef>
                <a:spcPct val="0"/>
              </a:spcBef>
              <a:buSzPct val="100000"/>
              <a:defRPr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473 ФЗ о </a:t>
            </a:r>
            <a:r>
              <a:rPr lang="ru-R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ТОР</a:t>
            </a:r>
            <a:endParaRPr lang="ru-R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xmlns="" id="{A4425B11-8136-4278-95D3-D96154548428}"/>
              </a:ext>
            </a:extLst>
          </p:cNvPr>
          <p:cNvCxnSpPr>
            <a:cxnSpLocks/>
          </p:cNvCxnSpPr>
          <p:nvPr/>
        </p:nvCxnSpPr>
        <p:spPr>
          <a:xfrm flipV="1">
            <a:off x="6187695" y="1703682"/>
            <a:ext cx="2" cy="4249844"/>
          </a:xfrm>
          <a:prstGeom prst="line">
            <a:avLst/>
          </a:prstGeom>
          <a:ln w="19050">
            <a:solidFill>
              <a:srgbClr val="AFABA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92"/>
          <p:cNvSpPr txBox="1">
            <a:spLocks noChangeArrowheads="1"/>
          </p:cNvSpPr>
          <p:nvPr/>
        </p:nvSpPr>
        <p:spPr bwMode="auto">
          <a:xfrm>
            <a:off x="839430" y="947324"/>
            <a:ext cx="10928408" cy="861774"/>
          </a:xfrm>
          <a:prstGeom prst="rect">
            <a:avLst/>
          </a:prstGeom>
          <a:solidFill>
            <a:srgbClr val="20B2AA"/>
          </a:solidFill>
          <a:ln>
            <a:noFill/>
          </a:ln>
          <a:extLst/>
        </p:spPr>
        <p:txBody>
          <a:bodyPr wrap="square">
            <a:spAutoFit/>
          </a:bodyPr>
          <a:lstStyle>
            <a:lvl1pPr defTabSz="842963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42963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42963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42963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42963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429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429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429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429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25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Совершенствование правовой базы.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5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Организационные, методические и учебные мероприятия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C020A35-4FA4-44C4-8F1B-0CBE8391924E}"/>
              </a:ext>
            </a:extLst>
          </p:cNvPr>
          <p:cNvSpPr/>
          <p:nvPr/>
        </p:nvSpPr>
        <p:spPr>
          <a:xfrm>
            <a:off x="839429" y="2093439"/>
            <a:ext cx="5294869" cy="461665"/>
          </a:xfrm>
          <a:prstGeom prst="rect">
            <a:avLst/>
          </a:prstGeom>
          <a:solidFill>
            <a:srgbClr val="C7ECEA"/>
          </a:solidFill>
        </p:spPr>
        <p:txBody>
          <a:bodyPr wrap="square">
            <a:spAutoFit/>
          </a:bodyPr>
          <a:lstStyle/>
          <a:p>
            <a:pPr marL="0" lvl="1">
              <a:spcBef>
                <a:spcPct val="0"/>
              </a:spcBef>
              <a:spcAft>
                <a:spcPts val="600"/>
              </a:spcAft>
              <a:buSzPct val="100000"/>
              <a:defRPr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Критерии отнесения к моногородам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989686EB-FFAE-4527-B2B8-8E3DB8C931DE}"/>
              </a:ext>
            </a:extLst>
          </p:cNvPr>
          <p:cNvSpPr/>
          <p:nvPr/>
        </p:nvSpPr>
        <p:spPr>
          <a:xfrm>
            <a:off x="839428" y="2921906"/>
            <a:ext cx="5294870" cy="830997"/>
          </a:xfrm>
          <a:prstGeom prst="rect">
            <a:avLst/>
          </a:prstGeom>
          <a:solidFill>
            <a:srgbClr val="2F454F"/>
          </a:solidFill>
        </p:spPr>
        <p:txBody>
          <a:bodyPr wrap="square">
            <a:spAutoFit/>
          </a:bodyPr>
          <a:lstStyle/>
          <a:p>
            <a:pPr marL="0" lvl="1">
              <a:spcBef>
                <a:spcPct val="0"/>
              </a:spcBef>
              <a:spcAft>
                <a:spcPts val="600"/>
              </a:spcAft>
              <a:buSzPct val="100000"/>
              <a:defRPr/>
            </a:pPr>
            <a:r>
              <a:rPr lang="ru-RU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Перечень моногородов и градообразующих предприятий</a:t>
            </a:r>
          </a:p>
        </p:txBody>
      </p: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xmlns="" id="{06B6CF47-BC0E-44F5-80AC-4FE0A816C22A}"/>
              </a:ext>
            </a:extLst>
          </p:cNvPr>
          <p:cNvCxnSpPr>
            <a:cxnSpLocks/>
          </p:cNvCxnSpPr>
          <p:nvPr/>
        </p:nvCxnSpPr>
        <p:spPr>
          <a:xfrm>
            <a:off x="1853379" y="6273316"/>
            <a:ext cx="8485239" cy="0"/>
          </a:xfrm>
          <a:prstGeom prst="line">
            <a:avLst/>
          </a:prstGeom>
          <a:ln w="38100">
            <a:solidFill>
              <a:srgbClr val="3045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xmlns="" id="{6D24602F-69A0-4F5A-BAD3-5E2FA674C2EC}"/>
              </a:ext>
            </a:extLst>
          </p:cNvPr>
          <p:cNvSpPr/>
          <p:nvPr/>
        </p:nvSpPr>
        <p:spPr>
          <a:xfrm>
            <a:off x="839429" y="5122529"/>
            <a:ext cx="5266262" cy="830997"/>
          </a:xfrm>
          <a:prstGeom prst="rect">
            <a:avLst/>
          </a:prstGeom>
          <a:solidFill>
            <a:srgbClr val="2F454F"/>
          </a:solidFill>
        </p:spPr>
        <p:txBody>
          <a:bodyPr wrap="square">
            <a:spAutoFit/>
          </a:bodyPr>
          <a:lstStyle/>
          <a:p>
            <a:pPr marL="0" lvl="1">
              <a:spcBef>
                <a:spcPct val="0"/>
              </a:spcBef>
              <a:spcAft>
                <a:spcPts val="600"/>
              </a:spcAft>
              <a:buSzPct val="100000"/>
              <a:defRPr/>
            </a:pPr>
            <a:r>
              <a:rPr lang="ru-RU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Расширение инструментов поддержки МОНОГОРОДА.РФ</a:t>
            </a: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xmlns="" id="{E81D9EBB-0415-4C95-90EA-A2C92A652778}"/>
              </a:ext>
            </a:extLst>
          </p:cNvPr>
          <p:cNvSpPr/>
          <p:nvPr/>
        </p:nvSpPr>
        <p:spPr>
          <a:xfrm>
            <a:off x="6289872" y="4122722"/>
            <a:ext cx="5485692" cy="830997"/>
          </a:xfrm>
          <a:prstGeom prst="rect">
            <a:avLst/>
          </a:prstGeom>
          <a:solidFill>
            <a:srgbClr val="C7ECEA"/>
          </a:solidFill>
        </p:spPr>
        <p:txBody>
          <a:bodyPr wrap="square">
            <a:spAutoFit/>
          </a:bodyPr>
          <a:lstStyle/>
          <a:p>
            <a:pPr marL="0" lvl="1">
              <a:spcBef>
                <a:spcPct val="0"/>
              </a:spcBef>
              <a:buSzPct val="100000"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Система управления проектом. Статистика. Оптимизация отчетности</a:t>
            </a: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xmlns="" id="{FC020A35-4FA4-44C4-8F1B-0CBE8391924E}"/>
              </a:ext>
            </a:extLst>
          </p:cNvPr>
          <p:cNvSpPr/>
          <p:nvPr/>
        </p:nvSpPr>
        <p:spPr>
          <a:xfrm>
            <a:off x="6286634" y="5139499"/>
            <a:ext cx="5466291" cy="830997"/>
          </a:xfrm>
          <a:prstGeom prst="rect">
            <a:avLst/>
          </a:prstGeom>
          <a:solidFill>
            <a:srgbClr val="2F454F"/>
          </a:solidFill>
        </p:spPr>
        <p:txBody>
          <a:bodyPr wrap="square">
            <a:spAutoFit/>
          </a:bodyPr>
          <a:lstStyle/>
          <a:p>
            <a:pPr marL="0" lvl="1">
              <a:spcBef>
                <a:spcPct val="0"/>
              </a:spcBef>
              <a:buSzPct val="100000"/>
            </a:pPr>
            <a:r>
              <a:rPr lang="ru-RU" sz="2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Обучение команд моногородов. Академия развития моногородов</a:t>
            </a:r>
          </a:p>
        </p:txBody>
      </p:sp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xmlns="" id="{989686EB-FFAE-4527-B2B8-8E3DB8C931DE}"/>
              </a:ext>
            </a:extLst>
          </p:cNvPr>
          <p:cNvSpPr/>
          <p:nvPr/>
        </p:nvSpPr>
        <p:spPr>
          <a:xfrm>
            <a:off x="6286633" y="2089170"/>
            <a:ext cx="5466292" cy="461665"/>
          </a:xfrm>
          <a:prstGeom prst="rect">
            <a:avLst/>
          </a:prstGeom>
          <a:solidFill>
            <a:srgbClr val="C7ECEA"/>
          </a:solidFill>
        </p:spPr>
        <p:txBody>
          <a:bodyPr wrap="square">
            <a:spAutoFit/>
          </a:bodyPr>
          <a:lstStyle/>
          <a:p>
            <a:pPr marL="0" lvl="1">
              <a:spcBef>
                <a:spcPct val="0"/>
              </a:spcBef>
              <a:spcAft>
                <a:spcPts val="600"/>
              </a:spcAft>
              <a:buSzPct val="100000"/>
              <a:defRPr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Рейтинг моногородов</a:t>
            </a:r>
          </a:p>
        </p:txBody>
      </p:sp>
      <p:sp>
        <p:nvSpPr>
          <p:cNvPr id="33" name="Заголовок 1">
            <a:extLst>
              <a:ext uri="{FF2B5EF4-FFF2-40B4-BE49-F238E27FC236}">
                <a16:creationId xmlns:a16="http://schemas.microsoft.com/office/drawing/2014/main" xmlns="" id="{15E6435B-8FA2-4E9F-A7A1-7F5DDAB46BE2}"/>
              </a:ext>
            </a:extLst>
          </p:cNvPr>
          <p:cNvSpPr txBox="1">
            <a:spLocks/>
          </p:cNvSpPr>
          <p:nvPr/>
        </p:nvSpPr>
        <p:spPr>
          <a:xfrm>
            <a:off x="839428" y="62852"/>
            <a:ext cx="11372200" cy="5876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b="1" dirty="0" smtClean="0"/>
              <a:t>СОЗДАНИЕ </a:t>
            </a:r>
            <a:r>
              <a:rPr lang="ru-RU" b="1" dirty="0"/>
              <a:t>ИНСТИТУЦИОНАЛЬНЫХ ПРЕДПОСЫЛОК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70009" y="947324"/>
            <a:ext cx="11233248" cy="5434004"/>
          </a:xfrm>
          <a:prstGeom prst="rect">
            <a:avLst/>
          </a:prstGeom>
          <a:solidFill>
            <a:srgbClr val="ABB0B3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xmlns="" id="{6D24602F-69A0-4F5A-BAD3-5E2FA674C2EC}"/>
              </a:ext>
            </a:extLst>
          </p:cNvPr>
          <p:cNvSpPr/>
          <p:nvPr/>
        </p:nvSpPr>
        <p:spPr>
          <a:xfrm>
            <a:off x="6295595" y="2737239"/>
            <a:ext cx="5457328" cy="1384995"/>
          </a:xfrm>
          <a:prstGeom prst="rect">
            <a:avLst/>
          </a:prstGeom>
          <a:solidFill>
            <a:srgbClr val="2F454F"/>
          </a:solidFill>
        </p:spPr>
        <p:txBody>
          <a:bodyPr wrap="square">
            <a:spAutoFit/>
          </a:bodyPr>
          <a:lstStyle/>
          <a:p>
            <a:pPr marL="0" lvl="1">
              <a:spcBef>
                <a:spcPct val="0"/>
              </a:spcBef>
              <a:buSzPct val="100000"/>
            </a:pPr>
            <a:r>
              <a:rPr lang="ru-RU" sz="28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Мастер-планы. Стратегии. </a:t>
            </a:r>
            <a:endParaRPr lang="ru-RU" sz="2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>
              <a:spcBef>
                <a:spcPct val="0"/>
              </a:spcBef>
              <a:buSzPct val="100000"/>
            </a:pPr>
            <a:r>
              <a:rPr lang="ru-RU" sz="2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Программы комплексного развития моногородов</a:t>
            </a:r>
          </a:p>
        </p:txBody>
      </p:sp>
    </p:spTree>
    <p:extLst>
      <p:ext uri="{BB962C8B-B14F-4D97-AF65-F5344CB8AC3E}">
        <p14:creationId xmlns:p14="http://schemas.microsoft.com/office/powerpoint/2010/main" xmlns="" val="262244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5E6435B-8FA2-4E9F-A7A1-7F5DDAB46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638" y="87777"/>
            <a:ext cx="7886700" cy="587602"/>
          </a:xfrm>
        </p:spPr>
        <p:txBody>
          <a:bodyPr>
            <a:normAutofit/>
          </a:bodyPr>
          <a:lstStyle/>
          <a:p>
            <a:r>
              <a:rPr lang="ru-RU" b="1" dirty="0"/>
              <a:t>МОНОГОРОДА.РФ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9F627366-092B-4EFF-9447-12F6A1836AE6}"/>
              </a:ext>
            </a:extLst>
          </p:cNvPr>
          <p:cNvSpPr txBox="1">
            <a:spLocks/>
          </p:cNvSpPr>
          <p:nvPr/>
        </p:nvSpPr>
        <p:spPr bwMode="auto">
          <a:xfrm>
            <a:off x="7493147" y="938799"/>
            <a:ext cx="3623138" cy="594260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 algn="ctr">
              <a:defRPr/>
            </a:pPr>
            <a:r>
              <a:rPr lang="ru-RU" sz="2500" b="1" dirty="0">
                <a:solidFill>
                  <a:srgbClr val="20B2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Софинансирование</a:t>
            </a:r>
          </a:p>
          <a:p>
            <a:pPr algn="ctr">
              <a:defRPr/>
            </a:pPr>
            <a:r>
              <a:rPr lang="ru-RU" sz="2500" b="1" dirty="0">
                <a:solidFill>
                  <a:srgbClr val="20B2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расходов на инфраструктуру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A5AAEE3A-722C-4EEC-8DD1-23327AAD1B87}"/>
              </a:ext>
            </a:extLst>
          </p:cNvPr>
          <p:cNvSpPr/>
          <p:nvPr/>
        </p:nvSpPr>
        <p:spPr>
          <a:xfrm>
            <a:off x="6820398" y="2818813"/>
            <a:ext cx="49686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>
              <a:spcBef>
                <a:spcPct val="0"/>
              </a:spcBef>
              <a:buSzPct val="100000"/>
              <a:defRPr/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Подача заявки в электронном виде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xmlns="" id="{6B7CCF73-7A36-49AF-A89A-60082E034FD8}"/>
              </a:ext>
            </a:extLst>
          </p:cNvPr>
          <p:cNvSpPr/>
          <p:nvPr/>
        </p:nvSpPr>
        <p:spPr>
          <a:xfrm>
            <a:off x="6845939" y="3439372"/>
            <a:ext cx="49649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>
              <a:spcBef>
                <a:spcPct val="0"/>
              </a:spcBef>
              <a:buSzPct val="100000"/>
              <a:defRPr/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Сокращен объем обосновывающих документов к заявке</a:t>
            </a:r>
          </a:p>
        </p:txBody>
      </p: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xmlns="" id="{3B34A90A-C331-4B97-944B-2259235EA803}"/>
              </a:ext>
            </a:extLst>
          </p:cNvPr>
          <p:cNvCxnSpPr>
            <a:cxnSpLocks/>
          </p:cNvCxnSpPr>
          <p:nvPr/>
        </p:nvCxnSpPr>
        <p:spPr>
          <a:xfrm>
            <a:off x="1451484" y="2369871"/>
            <a:ext cx="9833241" cy="49199"/>
          </a:xfrm>
          <a:prstGeom prst="line">
            <a:avLst/>
          </a:prstGeom>
          <a:ln w="19050">
            <a:solidFill>
              <a:srgbClr val="AFABA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0D09658-518D-4201-BE75-F8A0B9A92CC3}"/>
              </a:ext>
            </a:extLst>
          </p:cNvPr>
          <p:cNvSpPr txBox="1">
            <a:spLocks/>
          </p:cNvSpPr>
          <p:nvPr/>
        </p:nvSpPr>
        <p:spPr bwMode="auto">
          <a:xfrm>
            <a:off x="899385" y="927000"/>
            <a:ext cx="5207080" cy="650436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 algn="ctr">
              <a:defRPr/>
            </a:pPr>
            <a:r>
              <a:rPr lang="ru-RU" sz="2500" b="1" dirty="0">
                <a:solidFill>
                  <a:srgbClr val="20B2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Финансирование</a:t>
            </a:r>
            <a:endParaRPr lang="en-US" sz="2500" b="1" dirty="0">
              <a:solidFill>
                <a:srgbClr val="20B2A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defRPr/>
            </a:pPr>
            <a:r>
              <a:rPr lang="ru-RU" sz="2500" b="1" dirty="0">
                <a:solidFill>
                  <a:srgbClr val="20B2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инвестиционных проектов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D50207A3-3C25-46C5-8F92-46375EE6F36F}"/>
              </a:ext>
            </a:extLst>
          </p:cNvPr>
          <p:cNvSpPr/>
          <p:nvPr/>
        </p:nvSpPr>
        <p:spPr>
          <a:xfrm>
            <a:off x="2226808" y="4062727"/>
            <a:ext cx="35290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>
              <a:spcBef>
                <a:spcPct val="0"/>
              </a:spcBef>
              <a:buSzPct val="100000"/>
              <a:defRPr/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Участие Фонда в проекте</a:t>
            </a:r>
            <a:endParaRPr lang="ru-RU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5FBD361B-E4C0-44A7-B289-84A190F660C0}"/>
              </a:ext>
            </a:extLst>
          </p:cNvPr>
          <p:cNvSpPr/>
          <p:nvPr/>
        </p:nvSpPr>
        <p:spPr>
          <a:xfrm>
            <a:off x="2239148" y="2552315"/>
            <a:ext cx="40826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>
              <a:spcBef>
                <a:spcPct val="0"/>
              </a:spcBef>
              <a:buSzPct val="100000"/>
              <a:defRPr/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Займ от 10 до 250 млн руб.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3115418E-1D8B-4958-9827-6242A5CF3561}"/>
              </a:ext>
            </a:extLst>
          </p:cNvPr>
          <p:cNvSpPr/>
          <p:nvPr/>
        </p:nvSpPr>
        <p:spPr>
          <a:xfrm>
            <a:off x="2127922" y="2950315"/>
            <a:ext cx="40615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>
              <a:spcBef>
                <a:spcPct val="0"/>
              </a:spcBef>
              <a:buSzPct val="100000"/>
              <a:defRPr/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Займ от 250 до 1000 млн руб.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D5011877-C3FC-42F1-A3CB-8B48896C4419}"/>
              </a:ext>
            </a:extLst>
          </p:cNvPr>
          <p:cNvSpPr txBox="1">
            <a:spLocks/>
          </p:cNvSpPr>
          <p:nvPr/>
        </p:nvSpPr>
        <p:spPr>
          <a:xfrm>
            <a:off x="1014670" y="2418057"/>
            <a:ext cx="953551" cy="6443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sz="2400" b="1" dirty="0"/>
              <a:t>0%*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58774ED7-D1A4-4BC0-B792-43BE56007148}"/>
              </a:ext>
            </a:extLst>
          </p:cNvPr>
          <p:cNvSpPr/>
          <p:nvPr/>
        </p:nvSpPr>
        <p:spPr>
          <a:xfrm>
            <a:off x="2202657" y="3307521"/>
            <a:ext cx="39121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>
              <a:spcBef>
                <a:spcPct val="0"/>
              </a:spcBef>
              <a:buSzPct val="100000"/>
              <a:defRPr/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Срок предоставления займа </a:t>
            </a:r>
            <a:endParaRPr lang="ru-RU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C68DF1B2-FBF7-417B-B91F-00539BB70881}"/>
              </a:ext>
            </a:extLst>
          </p:cNvPr>
          <p:cNvSpPr/>
          <p:nvPr/>
        </p:nvSpPr>
        <p:spPr>
          <a:xfrm>
            <a:off x="2202657" y="3695651"/>
            <a:ext cx="38712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>
              <a:spcBef>
                <a:spcPct val="0"/>
              </a:spcBef>
              <a:buSzPct val="100000"/>
              <a:defRPr/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Срок рассмотрения заявок</a:t>
            </a: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xmlns="" id="{3C3FA96D-8A7B-4170-9685-BC2FFD935B29}"/>
              </a:ext>
            </a:extLst>
          </p:cNvPr>
          <p:cNvCxnSpPr>
            <a:cxnSpLocks/>
          </p:cNvCxnSpPr>
          <p:nvPr/>
        </p:nvCxnSpPr>
        <p:spPr>
          <a:xfrm flipH="1" flipV="1">
            <a:off x="2374455" y="2587547"/>
            <a:ext cx="3662" cy="1888041"/>
          </a:xfrm>
          <a:prstGeom prst="line">
            <a:avLst/>
          </a:prstGeom>
          <a:ln w="19050">
            <a:solidFill>
              <a:srgbClr val="AFABA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Заголовок 1">
            <a:extLst>
              <a:ext uri="{FF2B5EF4-FFF2-40B4-BE49-F238E27FC236}">
                <a16:creationId xmlns:a16="http://schemas.microsoft.com/office/drawing/2014/main" xmlns="" id="{7D633689-EB43-45ED-AE41-3EFA9C385240}"/>
              </a:ext>
            </a:extLst>
          </p:cNvPr>
          <p:cNvSpPr txBox="1">
            <a:spLocks/>
          </p:cNvSpPr>
          <p:nvPr/>
        </p:nvSpPr>
        <p:spPr>
          <a:xfrm>
            <a:off x="1014247" y="2810355"/>
            <a:ext cx="752244" cy="5876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sz="2400" b="1" dirty="0"/>
              <a:t>5%</a:t>
            </a:r>
          </a:p>
        </p:txBody>
      </p:sp>
      <p:sp>
        <p:nvSpPr>
          <p:cNvPr id="44" name="Заголовок 1">
            <a:extLst>
              <a:ext uri="{FF2B5EF4-FFF2-40B4-BE49-F238E27FC236}">
                <a16:creationId xmlns:a16="http://schemas.microsoft.com/office/drawing/2014/main" xmlns="" id="{43CAB17B-D18B-4625-B719-6381CA872D8B}"/>
              </a:ext>
            </a:extLst>
          </p:cNvPr>
          <p:cNvSpPr txBox="1">
            <a:spLocks/>
          </p:cNvSpPr>
          <p:nvPr/>
        </p:nvSpPr>
        <p:spPr>
          <a:xfrm>
            <a:off x="981358" y="3217143"/>
            <a:ext cx="1306993" cy="5876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sz="2400" b="1" dirty="0"/>
              <a:t>15 лет</a:t>
            </a:r>
          </a:p>
        </p:txBody>
      </p:sp>
      <p:sp>
        <p:nvSpPr>
          <p:cNvPr id="45" name="Заголовок 1">
            <a:extLst>
              <a:ext uri="{FF2B5EF4-FFF2-40B4-BE49-F238E27FC236}">
                <a16:creationId xmlns:a16="http://schemas.microsoft.com/office/drawing/2014/main" xmlns="" id="{FB67EA3A-E6E9-405B-8045-263C96B68E16}"/>
              </a:ext>
            </a:extLst>
          </p:cNvPr>
          <p:cNvSpPr txBox="1">
            <a:spLocks/>
          </p:cNvSpPr>
          <p:nvPr/>
        </p:nvSpPr>
        <p:spPr>
          <a:xfrm>
            <a:off x="1032360" y="3998099"/>
            <a:ext cx="1306993" cy="5876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sz="2400" b="1" dirty="0"/>
              <a:t>80%</a:t>
            </a:r>
          </a:p>
        </p:txBody>
      </p:sp>
      <p:sp>
        <p:nvSpPr>
          <p:cNvPr id="46" name="Заголовок 1">
            <a:extLst>
              <a:ext uri="{FF2B5EF4-FFF2-40B4-BE49-F238E27FC236}">
                <a16:creationId xmlns:a16="http://schemas.microsoft.com/office/drawing/2014/main" xmlns="" id="{45950CBC-3110-425A-B9C9-DFE5421ACE50}"/>
              </a:ext>
            </a:extLst>
          </p:cNvPr>
          <p:cNvSpPr txBox="1">
            <a:spLocks/>
          </p:cNvSpPr>
          <p:nvPr/>
        </p:nvSpPr>
        <p:spPr>
          <a:xfrm>
            <a:off x="986800" y="3586742"/>
            <a:ext cx="1306993" cy="5876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sz="2400" b="1" dirty="0"/>
              <a:t>35 </a:t>
            </a:r>
            <a:r>
              <a:rPr lang="ru-RU" sz="1600" b="1" dirty="0"/>
              <a:t>дней</a:t>
            </a:r>
            <a:endParaRPr lang="ru-RU" sz="2400" b="1" dirty="0"/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xmlns="" id="{ECE5C450-DE58-4AC8-8C07-2CF95BE736C5}"/>
              </a:ext>
            </a:extLst>
          </p:cNvPr>
          <p:cNvSpPr/>
          <p:nvPr/>
        </p:nvSpPr>
        <p:spPr>
          <a:xfrm>
            <a:off x="1413698" y="4929911"/>
            <a:ext cx="100468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>
              <a:spcBef>
                <a:spcPct val="0"/>
              </a:spcBef>
              <a:buSzPct val="100000"/>
              <a:buFontTx/>
              <a:buChar char="-"/>
              <a:defRPr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Строительство инфраструктуры в рамках </a:t>
            </a:r>
            <a:r>
              <a:rPr lang="ru-R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комплексной застройки</a:t>
            </a:r>
            <a:endParaRPr lang="ru-R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lvl="1" indent="-285750">
              <a:spcBef>
                <a:spcPct val="0"/>
              </a:spcBef>
              <a:buSzPct val="100000"/>
              <a:buFontTx/>
              <a:buChar char="-"/>
              <a:defRPr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Рефинансирование займов инвесторов</a:t>
            </a:r>
          </a:p>
          <a:p>
            <a:pPr marL="285750" lvl="1" indent="-285750">
              <a:spcBef>
                <a:spcPct val="0"/>
              </a:spcBef>
              <a:buSzPct val="100000"/>
              <a:buFontTx/>
              <a:buChar char="-"/>
              <a:defRPr/>
            </a:pP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Участие в финансировании концессий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xmlns="" id="{A5AAEE3A-722C-4EEC-8DD1-23327AAD1B87}"/>
              </a:ext>
            </a:extLst>
          </p:cNvPr>
          <p:cNvSpPr/>
          <p:nvPr/>
        </p:nvSpPr>
        <p:spPr>
          <a:xfrm rot="16200000">
            <a:off x="-1017086" y="2965704"/>
            <a:ext cx="31423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ct val="0"/>
              </a:spcBef>
              <a:buSzPct val="100000"/>
              <a:defRPr/>
            </a:pPr>
            <a:r>
              <a:rPr lang="ru-RU" dirty="0">
                <a:solidFill>
                  <a:srgbClr val="20B2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Принятые изменения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A5AAEE3A-722C-4EEC-8DD1-23327AAD1B87}"/>
              </a:ext>
            </a:extLst>
          </p:cNvPr>
          <p:cNvSpPr/>
          <p:nvPr/>
        </p:nvSpPr>
        <p:spPr>
          <a:xfrm rot="16200000">
            <a:off x="-387247" y="5479309"/>
            <a:ext cx="2037278" cy="249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lnSpc>
                <a:spcPts val="1200"/>
              </a:lnSpc>
              <a:spcBef>
                <a:spcPct val="0"/>
              </a:spcBef>
              <a:buSzPct val="100000"/>
              <a:defRPr/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Перспектива</a:t>
            </a:r>
          </a:p>
        </p:txBody>
      </p: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xmlns="" id="{06B6CF47-BC0E-44F5-80AC-4FE0A816C22A}"/>
              </a:ext>
            </a:extLst>
          </p:cNvPr>
          <p:cNvCxnSpPr>
            <a:cxnSpLocks/>
          </p:cNvCxnSpPr>
          <p:nvPr/>
        </p:nvCxnSpPr>
        <p:spPr>
          <a:xfrm>
            <a:off x="1226147" y="4721569"/>
            <a:ext cx="9828747" cy="0"/>
          </a:xfrm>
          <a:prstGeom prst="line">
            <a:avLst/>
          </a:prstGeom>
          <a:ln w="38100">
            <a:solidFill>
              <a:srgbClr val="3045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xmlns="" id="{3C3FA96D-8A7B-4170-9685-BC2FFD935B29}"/>
              </a:ext>
            </a:extLst>
          </p:cNvPr>
          <p:cNvCxnSpPr>
            <a:cxnSpLocks/>
          </p:cNvCxnSpPr>
          <p:nvPr/>
        </p:nvCxnSpPr>
        <p:spPr>
          <a:xfrm flipH="1" flipV="1">
            <a:off x="6436043" y="2507495"/>
            <a:ext cx="3662" cy="1888041"/>
          </a:xfrm>
          <a:prstGeom prst="line">
            <a:avLst/>
          </a:prstGeom>
          <a:ln w="19050">
            <a:solidFill>
              <a:srgbClr val="AFABA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6672064" y="1660491"/>
            <a:ext cx="49722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Бесплатная инфраструктура </a:t>
            </a:r>
          </a:p>
          <a:p>
            <a:pPr algn="ctr"/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инвестора</a:t>
            </a:r>
          </a:p>
        </p:txBody>
      </p:sp>
      <p:pic>
        <p:nvPicPr>
          <p:cNvPr id="51" name="Рисунок 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4690" y="894475"/>
            <a:ext cx="539655" cy="468792"/>
          </a:xfrm>
          <a:prstGeom prst="rect">
            <a:avLst/>
          </a:prstGeom>
        </p:spPr>
      </p:pic>
      <p:sp>
        <p:nvSpPr>
          <p:cNvPr id="54" name="Прямоугольник 53"/>
          <p:cNvSpPr/>
          <p:nvPr/>
        </p:nvSpPr>
        <p:spPr>
          <a:xfrm>
            <a:off x="1217986" y="1802285"/>
            <a:ext cx="45110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льготной процентной ставке</a:t>
            </a:r>
          </a:p>
        </p:txBody>
      </p:sp>
      <p:cxnSp>
        <p:nvCxn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xmlns="" id="{3C3FA96D-8A7B-4170-9685-BC2FFD935B29}"/>
              </a:ext>
            </a:extLst>
          </p:cNvPr>
          <p:cNvCxnSpPr>
            <a:cxnSpLocks/>
          </p:cNvCxnSpPr>
          <p:nvPr/>
        </p:nvCxnSpPr>
        <p:spPr>
          <a:xfrm flipH="1" flipV="1">
            <a:off x="6446658" y="1212999"/>
            <a:ext cx="3189" cy="929517"/>
          </a:xfrm>
          <a:prstGeom prst="line">
            <a:avLst/>
          </a:prstGeom>
          <a:ln w="19050">
            <a:solidFill>
              <a:srgbClr val="AFABA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0957B8A7-C869-400B-B19E-3585B5C0B1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10000" b="92889" l="2222" r="100000">
                        <a14:foregroundMark x1="27778" y1="53778" x2="27778" y2="53778"/>
                        <a14:foregroundMark x1="36667" y1="53778" x2="36667" y2="53778"/>
                        <a14:foregroundMark x1="47778" y1="50000" x2="47778" y2="50000"/>
                        <a14:foregroundMark x1="47778" y1="50000" x2="47778" y2="50000"/>
                        <a14:foregroundMark x1="45333" y1="68889" x2="45333" y2="68889"/>
                        <a14:foregroundMark x1="34000" y1="82667" x2="34000" y2="82667"/>
                        <a14:foregroundMark x1="29111" y1="80222" x2="29111" y2="80222"/>
                        <a14:foregroundMark x1="85556" y1="37556" x2="85556" y2="37556"/>
                        <a14:foregroundMark x1="50444" y1="32444" x2="50444" y2="32444"/>
                        <a14:foregroundMark x1="75556" y1="51333" x2="75556" y2="51333"/>
                        <a14:foregroundMark x1="56444" y1="26444" x2="56444" y2="26444"/>
                        <a14:foregroundMark x1="66444" y1="46667" x2="66444" y2="46667"/>
                        <a14:foregroundMark x1="65778" y1="48000" x2="65778" y2="48000"/>
                        <a14:foregroundMark x1="66889" y1="51111" x2="66889" y2="51111"/>
                        <a14:foregroundMark x1="80667" y1="38444" x2="80667" y2="38444"/>
                        <a14:foregroundMark x1="80667" y1="38444" x2="80667" y2="38444"/>
                        <a14:foregroundMark x1="82444" y1="21333" x2="82444" y2="21333"/>
                        <a14:foregroundMark x1="82444" y1="21333" x2="82444" y2="21333"/>
                        <a14:foregroundMark x1="81556" y1="47778" x2="81556" y2="47778"/>
                        <a14:foregroundMark x1="81556" y1="47778" x2="81556" y2="47778"/>
                        <a14:foregroundMark x1="72667" y1="59333" x2="72667" y2="59333"/>
                        <a14:foregroundMark x1="72667" y1="59333" x2="72667" y2="59333"/>
                        <a14:foregroundMark x1="71556" y1="67333" x2="71556" y2="67333"/>
                        <a14:foregroundMark x1="71556" y1="67333" x2="71556" y2="67333"/>
                        <a14:foregroundMark x1="71556" y1="67333" x2="71556" y2="67333"/>
                        <a14:foregroundMark x1="71556" y1="67333" x2="71556" y2="67333"/>
                        <a14:foregroundMark x1="84889" y1="69778" x2="84889" y2="69778"/>
                        <a14:foregroundMark x1="84889" y1="68000" x2="84889" y2="68000"/>
                        <a14:foregroundMark x1="87111" y1="65556" x2="87111" y2="65556"/>
                        <a14:foregroundMark x1="87111" y1="65556" x2="87111" y2="65556"/>
                        <a14:foregroundMark x1="91333" y1="63556" x2="91333" y2="63556"/>
                        <a14:foregroundMark x1="91556" y1="63556" x2="91556" y2="63556"/>
                        <a14:foregroundMark x1="86444" y1="27556" x2="86444" y2="27556"/>
                        <a14:foregroundMark x1="91556" y1="33556" x2="91111" y2="34222"/>
                        <a14:foregroundMark x1="88444" y1="36444" x2="88444" y2="36444"/>
                        <a14:foregroundMark x1="91111" y1="32222" x2="92667" y2="30222"/>
                        <a14:foregroundMark x1="92667" y1="28222" x2="92667" y2="28222"/>
                        <a14:foregroundMark x1="86222" y1="27556" x2="88444" y2="27556"/>
                        <a14:foregroundMark x1="75333" y1="40000" x2="75333" y2="40000"/>
                        <a14:foregroundMark x1="73333" y1="40000" x2="73333" y2="40000"/>
                        <a14:foregroundMark x1="54000" y1="35778" x2="54000" y2="35778"/>
                        <a14:foregroundMark x1="54222" y1="30889" x2="54222" y2="30889"/>
                        <a14:foregroundMark x1="56222" y1="28667" x2="56222" y2="28667"/>
                        <a14:foregroundMark x1="52889" y1="26889" x2="52889" y2="26889"/>
                        <a14:foregroundMark x1="71778" y1="19778" x2="71778" y2="19778"/>
                        <a14:foregroundMark x1="72222" y1="26000" x2="72222" y2="26000"/>
                        <a14:foregroundMark x1="72222" y1="26000" x2="72222" y2="26000"/>
                        <a14:foregroundMark x1="76222" y1="27333" x2="76222" y2="27333"/>
                        <a14:foregroundMark x1="70444" y1="33111" x2="70444" y2="33111"/>
                        <a14:foregroundMark x1="75111" y1="33111" x2="75111" y2="33111"/>
                        <a14:foregroundMark x1="60000" y1="46444" x2="60000" y2="46444"/>
                        <a14:foregroundMark x1="77111" y1="57778" x2="77111" y2="57778"/>
                        <a14:foregroundMark x1="62444" y1="58889" x2="62444" y2="58889"/>
                        <a14:foregroundMark x1="86444" y1="55111" x2="86444" y2="55111"/>
                        <a14:foregroundMark x1="91333" y1="54667" x2="91333" y2="54667"/>
                        <a14:foregroundMark x1="80889" y1="60444" x2="80889" y2="60444"/>
                        <a14:foregroundMark x1="84000" y1="55556" x2="84000" y2="55556"/>
                        <a14:foregroundMark x1="68000" y1="59111" x2="68000" y2="59111"/>
                        <a14:foregroundMark x1="58889" y1="57111" x2="58889" y2="57111"/>
                        <a14:foregroundMark x1="72444" y1="69778" x2="72444" y2="69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tretch>
            <a:fillRect/>
          </a:stretch>
        </p:blipFill>
        <p:spPr>
          <a:xfrm>
            <a:off x="1347091" y="840963"/>
            <a:ext cx="575525" cy="575525"/>
          </a:xfrm>
          <a:prstGeom prst="rect">
            <a:avLst/>
          </a:prstGeom>
        </p:spPr>
      </p:pic>
      <p:sp>
        <p:nvSpPr>
          <p:cNvPr id="47" name="Прямоугольник 46"/>
          <p:cNvSpPr/>
          <p:nvPr/>
        </p:nvSpPr>
        <p:spPr>
          <a:xfrm>
            <a:off x="9304716" y="6224216"/>
            <a:ext cx="28151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20B3A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ПОДДЕРЖКА МОНО</a:t>
            </a:r>
            <a:endParaRPr lang="ru-RU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953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2"/>
          <p:cNvSpPr>
            <a:spLocks noChangeArrowheads="1"/>
          </p:cNvSpPr>
          <p:nvPr/>
        </p:nvSpPr>
        <p:spPr bwMode="auto">
          <a:xfrm>
            <a:off x="1458841" y="1471765"/>
            <a:ext cx="4537034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lvl="1" indent="0">
              <a:spcBef>
                <a:spcPct val="0"/>
              </a:spcBef>
              <a:buSzPct val="100000"/>
              <a:buNone/>
              <a:defRPr/>
            </a:pPr>
            <a:r>
              <a:rPr lang="ru-RU" altLang="ru-RU" sz="2000" b="1" dirty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Средства МОНОГОРОДА.РФ </a:t>
            </a:r>
          </a:p>
          <a:p>
            <a:pPr marL="0" lvl="1" indent="0">
              <a:spcBef>
                <a:spcPct val="0"/>
              </a:spcBef>
              <a:buSzPct val="100000"/>
              <a:buNone/>
              <a:defRPr/>
            </a:pPr>
            <a:r>
              <a:rPr lang="ru-RU" alt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финансирование инвестпроектов и объектов инфраструктуры, </a:t>
            </a:r>
            <a:r>
              <a:rPr lang="ru-RU" altLang="ru-R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том </a:t>
            </a:r>
            <a:r>
              <a:rPr lang="ru-RU" alt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числе с участием институтов развития и коммерческих банков</a:t>
            </a:r>
          </a:p>
        </p:txBody>
      </p: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xmlns="" id="{A4425B11-8136-4278-95D3-D96154548428}"/>
              </a:ext>
            </a:extLst>
          </p:cNvPr>
          <p:cNvCxnSpPr>
            <a:cxnSpLocks/>
          </p:cNvCxnSpPr>
          <p:nvPr/>
        </p:nvCxnSpPr>
        <p:spPr>
          <a:xfrm flipV="1">
            <a:off x="5957796" y="996560"/>
            <a:ext cx="17479" cy="4673713"/>
          </a:xfrm>
          <a:prstGeom prst="line">
            <a:avLst/>
          </a:prstGeom>
          <a:ln w="19050">
            <a:solidFill>
              <a:srgbClr val="AFABA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Заголовок 1">
            <a:extLst>
              <a:ext uri="{FF2B5EF4-FFF2-40B4-BE49-F238E27FC236}">
                <a16:creationId xmlns:a16="http://schemas.microsoft.com/office/drawing/2014/main" xmlns="" id="{15E6435B-8FA2-4E9F-A7A1-7F5DDAB46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220" y="73611"/>
            <a:ext cx="12492406" cy="587602"/>
          </a:xfrm>
        </p:spPr>
        <p:txBody>
          <a:bodyPr>
            <a:noAutofit/>
          </a:bodyPr>
          <a:lstStyle/>
          <a:p>
            <a:r>
              <a:rPr lang="ru-RU" b="1" dirty="0" smtClean="0"/>
              <a:t>РАБОТА В ГОРОДЕ</a:t>
            </a:r>
            <a:endParaRPr lang="ru-RU" b="1" dirty="0"/>
          </a:p>
        </p:txBody>
      </p: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xmlns="" id="{E81D9EBB-0415-4C95-90EA-A2C92A652778}"/>
              </a:ext>
            </a:extLst>
          </p:cNvPr>
          <p:cNvSpPr/>
          <p:nvPr/>
        </p:nvSpPr>
        <p:spPr>
          <a:xfrm>
            <a:off x="1692116" y="3580839"/>
            <a:ext cx="400704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Развитие партнерской сети</a:t>
            </a:r>
          </a:p>
          <a:p>
            <a:pPr marL="265113" lvl="1" indent="-176213">
              <a:buFont typeface="Tahoma" panose="020B0604030504040204" pitchFamily="34" charset="0"/>
              <a:buChar char="-"/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Создание единой базы инвестиционных площадок</a:t>
            </a:r>
          </a:p>
          <a:p>
            <a:pPr marL="265113" lvl="1" indent="-176213">
              <a:buFont typeface="Tahoma" panose="020B0604030504040204" pitchFamily="34" charset="0"/>
              <a:buChar char="-"/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Займы </a:t>
            </a:r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ФРП</a:t>
            </a:r>
          </a:p>
          <a:p>
            <a:pPr marL="265113" lvl="1" indent="-176213">
              <a:buFont typeface="Tahoma" panose="020B0604030504040204" pitchFamily="34" charset="0"/>
              <a:buChar char="-"/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Корпорация </a:t>
            </a:r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МСП</a:t>
            </a:r>
          </a:p>
        </p:txBody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xmlns="" id="{E81D9EBB-0415-4C95-90EA-A2C92A652778}"/>
              </a:ext>
            </a:extLst>
          </p:cNvPr>
          <p:cNvSpPr/>
          <p:nvPr/>
        </p:nvSpPr>
        <p:spPr>
          <a:xfrm>
            <a:off x="7744486" y="4617132"/>
            <a:ext cx="3356070" cy="13942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Online </a:t>
            </a:r>
            <a:r>
              <a:rPr lang="ru-RU" sz="2000" b="1" dirty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сервисы</a:t>
            </a:r>
          </a:p>
          <a:p>
            <a:pPr marL="265113" lvl="1" indent="-176213">
              <a:spcBef>
                <a:spcPct val="20000"/>
              </a:spcBef>
              <a:buFont typeface="Tahoma" panose="020B0604030504040204" pitchFamily="34" charset="0"/>
              <a:buChar char="-"/>
            </a:pPr>
            <a:r>
              <a:rPr lang="ru-RU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Народная карта</a:t>
            </a:r>
            <a:r>
              <a:rPr lang="en-US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Яндекс, </a:t>
            </a:r>
            <a:r>
              <a:rPr lang="en-US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Google Maps</a:t>
            </a:r>
            <a:endParaRPr lang="ru-RU" sz="1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65113" lvl="1" indent="-176213">
              <a:spcBef>
                <a:spcPct val="20000"/>
              </a:spcBef>
              <a:buFont typeface="Tahoma" panose="020B0604030504040204" pitchFamily="34" charset="0"/>
              <a:buChar char="-"/>
            </a:pPr>
            <a:r>
              <a:rPr lang="ru-RU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Яндекс. Такси</a:t>
            </a:r>
          </a:p>
        </p:txBody>
      </p: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xmlns="" id="{E81D9EBB-0415-4C95-90EA-A2C92A652778}"/>
              </a:ext>
            </a:extLst>
          </p:cNvPr>
          <p:cNvSpPr/>
          <p:nvPr/>
        </p:nvSpPr>
        <p:spPr>
          <a:xfrm>
            <a:off x="7627979" y="1048854"/>
            <a:ext cx="4060984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Поддержка производителей из моногородов </a:t>
            </a:r>
          </a:p>
          <a:p>
            <a:pPr marL="265113" lvl="1" indent="-176213">
              <a:buFont typeface="Tahoma" panose="020B0604030504040204" pitchFamily="34" charset="0"/>
              <a:buChar char="-"/>
              <a:defRPr/>
            </a:pPr>
            <a:r>
              <a:rPr lang="en-US" sz="1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Online </a:t>
            </a:r>
            <a:r>
              <a:rPr lang="ru-RU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торговля</a:t>
            </a:r>
            <a:endParaRPr lang="en-US" sz="1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65113" lvl="1" indent="-176213">
              <a:buFont typeface="Tahoma" panose="020B0604030504040204" pitchFamily="34" charset="0"/>
              <a:buChar char="-"/>
              <a:defRPr/>
            </a:pPr>
            <a:r>
              <a:rPr lang="ru-RU" sz="1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Взаимодействие </a:t>
            </a:r>
            <a:r>
              <a:rPr lang="ru-RU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торговыми </a:t>
            </a:r>
            <a:r>
              <a:rPr lang="ru-RU" sz="1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сетями</a:t>
            </a:r>
          </a:p>
          <a:p>
            <a:pPr marL="265113" lvl="1" indent="-176213">
              <a:buFont typeface="Tahoma" panose="020B0604030504040204" pitchFamily="34" charset="0"/>
              <a:buChar char="-"/>
              <a:defRPr/>
            </a:pPr>
            <a:r>
              <a:rPr lang="en-US" sz="1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#</a:t>
            </a:r>
            <a:r>
              <a:rPr lang="ru-RU" sz="1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СДЕЛАНОВМОНО</a:t>
            </a:r>
            <a:endParaRPr lang="ru-RU" sz="1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1" name="Прямоугольник 80">
            <a:extLst>
              <a:ext uri="{FF2B5EF4-FFF2-40B4-BE49-F238E27FC236}">
                <a16:creationId xmlns:a16="http://schemas.microsoft.com/office/drawing/2014/main" xmlns="" id="{E81D9EBB-0415-4C95-90EA-A2C92A652778}"/>
              </a:ext>
            </a:extLst>
          </p:cNvPr>
          <p:cNvSpPr/>
          <p:nvPr/>
        </p:nvSpPr>
        <p:spPr>
          <a:xfrm>
            <a:off x="7631152" y="3008505"/>
            <a:ext cx="4425438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Развитие </a:t>
            </a:r>
            <a:r>
              <a:rPr lang="ru-RU" sz="2000" b="1" dirty="0" smtClean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туризма</a:t>
            </a:r>
            <a:r>
              <a:rPr lang="en-US" sz="2000" b="1" dirty="0" smtClean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 smtClean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МСП</a:t>
            </a:r>
            <a:endParaRPr lang="ru-RU" sz="2000" b="1" dirty="0">
              <a:solidFill>
                <a:srgbClr val="30454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65113" lvl="1" indent="-176213">
              <a:buFont typeface="Tahoma" panose="020B0604030504040204" pitchFamily="34" charset="0"/>
              <a:buChar char="-"/>
              <a:defRPr/>
            </a:pPr>
            <a:r>
              <a:rPr lang="ru-RU" sz="1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Улица </a:t>
            </a:r>
            <a:r>
              <a:rPr lang="ru-RU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«Никольская» в каждом моногороде</a:t>
            </a:r>
          </a:p>
          <a:p>
            <a:pPr marL="265113" lvl="1" indent="-176213">
              <a:buFont typeface="Tahoma" panose="020B0604030504040204" pitchFamily="34" charset="0"/>
              <a:buChar char="-"/>
              <a:defRPr/>
            </a:pPr>
            <a:r>
              <a:rPr lang="ru-RU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«Прошагай город»</a:t>
            </a:r>
            <a:endParaRPr lang="en-US" sz="1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12200" y="3718203"/>
            <a:ext cx="1474993" cy="1474993"/>
            <a:chOff x="312200" y="3516620"/>
            <a:chExt cx="1474993" cy="1474993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xmlns="" id="{77A8422E-38EB-4302-B272-C5E2BE0793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12200" y="3516620"/>
              <a:ext cx="1474993" cy="1474993"/>
            </a:xfrm>
            <a:prstGeom prst="rect">
              <a:avLst/>
            </a:prstGeom>
          </p:spPr>
        </p:pic>
        <p:pic>
          <p:nvPicPr>
            <p:cNvPr id="25" name="Picture 2" descr="ÐÐ°ÑÑÐ¸Ð½ÐºÐ¸ Ð¿Ð¾ Ð·Ð°Ð¿ÑÐ¾ÑÑ ÑÐ¾Ð½Ð´ ÑÐ°Ð·Ð²Ð¸ÑÐ¸Ñ Ð¼Ð¾Ð½Ð¾Ð³Ð¾ÑÐ¾Ð´Ð¾Ð²">
              <a:extLst>
                <a:ext uri="{FF2B5EF4-FFF2-40B4-BE49-F238E27FC236}">
                  <a16:creationId xmlns:a16="http://schemas.microsoft.com/office/drawing/2014/main" xmlns="" id="{79540A2F-3D74-4BEB-849F-2D0233325F7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ackgroundRemoval t="33836" b="67201" l="12267" r="37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3769" t="34268" r="63953" b="35621"/>
            <a:stretch/>
          </p:blipFill>
          <p:spPr bwMode="auto">
            <a:xfrm>
              <a:off x="415463" y="3549827"/>
              <a:ext cx="413879" cy="3957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ÐÐ°ÑÑÐ¸Ð½ÐºÐ¸ Ð¿Ð¾ Ð·Ð°Ð¿ÑÐ¾ÑÑ ÑÑÐ¿">
              <a:extLst>
                <a:ext uri="{FF2B5EF4-FFF2-40B4-BE49-F238E27FC236}">
                  <a16:creationId xmlns:a16="http://schemas.microsoft.com/office/drawing/2014/main" xmlns="" id="{AFA622AD-C9AF-4950-AD37-DF1E6CA8563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1" t="1" r="59058" b="1"/>
            <a:stretch/>
          </p:blipFill>
          <p:spPr bwMode="auto">
            <a:xfrm>
              <a:off x="1125470" y="3684235"/>
              <a:ext cx="360068" cy="2613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ÐÐ°ÑÑÐ¸Ð½ÐºÐ¸ Ð¿Ð¾ Ð·Ð°Ð¿ÑÐ¾ÑÑ ÐºÐ¾ÑÐ¿Ð¾ÑÐ°ÑÐ¸Ñ Ð¼ÑÐ¿">
              <a:extLst>
                <a:ext uri="{FF2B5EF4-FFF2-40B4-BE49-F238E27FC236}">
                  <a16:creationId xmlns:a16="http://schemas.microsoft.com/office/drawing/2014/main" xmlns="" id="{9F350423-BEAA-45EA-8CAC-7D64AFD78ED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hq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69591"/>
            <a:stretch/>
          </p:blipFill>
          <p:spPr bwMode="auto">
            <a:xfrm>
              <a:off x="346013" y="4192590"/>
              <a:ext cx="437430" cy="3898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0724BB3-6526-4354-B649-8D5A139BD11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72895" y="4598680"/>
            <a:ext cx="947241" cy="94724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B4D3F568-7831-4C8C-B3E9-CC2E135957B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7324" y="3110973"/>
            <a:ext cx="915099" cy="91509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F17DEF3-13A2-407A-BE33-83CCA122A8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72728" y="1391383"/>
            <a:ext cx="1276930" cy="127693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12200" y="6201308"/>
            <a:ext cx="45377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20B2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РАБОТА в ГОРОДЕ</a:t>
            </a:r>
            <a:endParaRPr lang="ru-RU" sz="2400" dirty="0">
              <a:solidFill>
                <a:srgbClr val="20B2A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434788" y="6201308"/>
            <a:ext cx="2944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20B2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СДЕЛАНО в МОНО</a:t>
            </a:r>
            <a:endParaRPr lang="ru-R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0957B8A7-C869-400B-B19E-3585B5C0B15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10000" b="92889" l="2222" r="100000">
                        <a14:foregroundMark x1="27778" y1="53778" x2="27778" y2="53778"/>
                        <a14:foregroundMark x1="36667" y1="53778" x2="36667" y2="53778"/>
                        <a14:foregroundMark x1="47778" y1="50000" x2="47778" y2="50000"/>
                        <a14:foregroundMark x1="47778" y1="50000" x2="47778" y2="50000"/>
                        <a14:foregroundMark x1="45333" y1="68889" x2="45333" y2="68889"/>
                        <a14:foregroundMark x1="34000" y1="82667" x2="34000" y2="82667"/>
                        <a14:foregroundMark x1="29111" y1="80222" x2="29111" y2="80222"/>
                        <a14:foregroundMark x1="85556" y1="37556" x2="85556" y2="37556"/>
                        <a14:foregroundMark x1="50444" y1="32444" x2="50444" y2="32444"/>
                        <a14:foregroundMark x1="75556" y1="51333" x2="75556" y2="51333"/>
                        <a14:foregroundMark x1="56444" y1="26444" x2="56444" y2="26444"/>
                        <a14:foregroundMark x1="66444" y1="46667" x2="66444" y2="46667"/>
                        <a14:foregroundMark x1="65778" y1="48000" x2="65778" y2="48000"/>
                        <a14:foregroundMark x1="66889" y1="51111" x2="66889" y2="51111"/>
                        <a14:foregroundMark x1="80667" y1="38444" x2="80667" y2="38444"/>
                        <a14:foregroundMark x1="80667" y1="38444" x2="80667" y2="38444"/>
                        <a14:foregroundMark x1="82444" y1="21333" x2="82444" y2="21333"/>
                        <a14:foregroundMark x1="82444" y1="21333" x2="82444" y2="21333"/>
                        <a14:foregroundMark x1="81556" y1="47778" x2="81556" y2="47778"/>
                        <a14:foregroundMark x1="81556" y1="47778" x2="81556" y2="47778"/>
                        <a14:foregroundMark x1="72667" y1="59333" x2="72667" y2="59333"/>
                        <a14:foregroundMark x1="72667" y1="59333" x2="72667" y2="59333"/>
                        <a14:foregroundMark x1="71556" y1="67333" x2="71556" y2="67333"/>
                        <a14:foregroundMark x1="71556" y1="67333" x2="71556" y2="67333"/>
                        <a14:foregroundMark x1="71556" y1="67333" x2="71556" y2="67333"/>
                        <a14:foregroundMark x1="71556" y1="67333" x2="71556" y2="67333"/>
                        <a14:foregroundMark x1="84889" y1="69778" x2="84889" y2="69778"/>
                        <a14:foregroundMark x1="84889" y1="68000" x2="84889" y2="68000"/>
                        <a14:foregroundMark x1="87111" y1="65556" x2="87111" y2="65556"/>
                        <a14:foregroundMark x1="87111" y1="65556" x2="87111" y2="65556"/>
                        <a14:foregroundMark x1="91333" y1="63556" x2="91333" y2="63556"/>
                        <a14:foregroundMark x1="91556" y1="63556" x2="91556" y2="63556"/>
                        <a14:foregroundMark x1="86444" y1="27556" x2="86444" y2="27556"/>
                        <a14:foregroundMark x1="91556" y1="33556" x2="91111" y2="34222"/>
                        <a14:foregroundMark x1="88444" y1="36444" x2="88444" y2="36444"/>
                        <a14:foregroundMark x1="91111" y1="32222" x2="92667" y2="30222"/>
                        <a14:foregroundMark x1="92667" y1="28222" x2="92667" y2="28222"/>
                        <a14:foregroundMark x1="86222" y1="27556" x2="88444" y2="27556"/>
                        <a14:foregroundMark x1="75333" y1="40000" x2="75333" y2="40000"/>
                        <a14:foregroundMark x1="73333" y1="40000" x2="73333" y2="40000"/>
                        <a14:foregroundMark x1="54000" y1="35778" x2="54000" y2="35778"/>
                        <a14:foregroundMark x1="54222" y1="30889" x2="54222" y2="30889"/>
                        <a14:foregroundMark x1="56222" y1="28667" x2="56222" y2="28667"/>
                        <a14:foregroundMark x1="52889" y1="26889" x2="52889" y2="26889"/>
                        <a14:foregroundMark x1="71778" y1="19778" x2="71778" y2="19778"/>
                        <a14:foregroundMark x1="72222" y1="26000" x2="72222" y2="26000"/>
                        <a14:foregroundMark x1="72222" y1="26000" x2="72222" y2="26000"/>
                        <a14:foregroundMark x1="76222" y1="27333" x2="76222" y2="27333"/>
                        <a14:foregroundMark x1="70444" y1="33111" x2="70444" y2="33111"/>
                        <a14:foregroundMark x1="75111" y1="33111" x2="75111" y2="33111"/>
                        <a14:foregroundMark x1="60000" y1="46444" x2="60000" y2="46444"/>
                        <a14:foregroundMark x1="77111" y1="57778" x2="77111" y2="57778"/>
                        <a14:foregroundMark x1="62444" y1="58889" x2="62444" y2="58889"/>
                        <a14:foregroundMark x1="86444" y1="55111" x2="86444" y2="55111"/>
                        <a14:foregroundMark x1="91333" y1="54667" x2="91333" y2="54667"/>
                        <a14:foregroundMark x1="80889" y1="60444" x2="80889" y2="60444"/>
                        <a14:foregroundMark x1="84000" y1="55556" x2="84000" y2="55556"/>
                        <a14:foregroundMark x1="68000" y1="59111" x2="68000" y2="59111"/>
                        <a14:foregroundMark x1="58889" y1="57111" x2="58889" y2="57111"/>
                        <a14:foregroundMark x1="72444" y1="69778" x2="72444" y2="69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  <a:ext uri="{837473B0-CC2E-450A-ABE3-18F120FF3D39}">
                <a1611:picAttrSrcUrl xmlns:a1611="http://schemas.microsoft.com/office/drawing/2016/11/main" xmlns="" r:id="rId13"/>
              </a:ext>
            </a:extLst>
          </a:blip>
          <a:stretch>
            <a:fillRect/>
          </a:stretch>
        </p:blipFill>
        <p:spPr>
          <a:xfrm>
            <a:off x="397407" y="1700808"/>
            <a:ext cx="1040834" cy="1040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3813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Заголовок 1">
            <a:extLst>
              <a:ext uri="{FF2B5EF4-FFF2-40B4-BE49-F238E27FC236}">
                <a16:creationId xmlns:a16="http://schemas.microsoft.com/office/drawing/2014/main" xmlns="" id="{15E6435B-8FA2-4E9F-A7A1-7F5DDAB46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220" y="73611"/>
            <a:ext cx="12492406" cy="587602"/>
          </a:xfrm>
        </p:spPr>
        <p:txBody>
          <a:bodyPr>
            <a:noAutofit/>
          </a:bodyPr>
          <a:lstStyle/>
          <a:p>
            <a:r>
              <a:rPr lang="en-US" b="1" dirty="0" smtClean="0"/>
              <a:t>#</a:t>
            </a:r>
            <a:r>
              <a:rPr lang="ru-RU" b="1" dirty="0" smtClean="0"/>
              <a:t>СДЕЛАНОВМОНО</a:t>
            </a:r>
            <a:endParaRPr lang="ru-RU" b="1" dirty="0"/>
          </a:p>
        </p:txBody>
      </p:sp>
      <p:pic>
        <p:nvPicPr>
          <p:cNvPr id="1026" name="Picture 2" descr="ÐÐ°ÑÑÐ¸Ð½ÐºÐ¸ Ð¿Ð¾ Ð·Ð°Ð¿ÑÐ¾ÑÑ ÐºÐ¾ÑÐ¾Ð²ÑÐºÐ°Ñ Ð½ÐµÐ²Ð°Ð»ÑÑÐºÐ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83275" y="944724"/>
            <a:ext cx="4950778" cy="4950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ÐÐ°ÑÑÐ¸Ð½ÐºÐ¸ Ð¿Ð¾ Ð·Ð°Ð¿ÑÐ¾ÑÑ Ð°ÑÐ±ÑÐ·Ñ Ð¸Ð· ÑÐ¾Ð»Ñ Ð¸Ð»ÐµÑÐºÐ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5162" y="864845"/>
            <a:ext cx="3410913" cy="2864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lmkk.ru/d/1379448/d/lyubimoye_mol_tsel38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6220" y="3789040"/>
            <a:ext cx="2368798" cy="2706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ÐÐ°ÑÑÐ¸Ð½ÐºÐ¸ Ð¿Ð¾ Ð·Ð°Ð¿ÑÐ¾ÑÑ Ð¿Ð¾Ð´ÑÑÐ°ÐºÐ°Ð½Ð½Ð¸ÐºÐ¸ Ð¸Ð· ÐºÐ¾Ð»ÑÑÑÐ³Ð¸Ð½Ð¾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3314" b="93586" l="2344" r="97729">
                        <a14:foregroundMark x1="5788" y1="92678" x2="2344" y2="935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21253" y="3316947"/>
            <a:ext cx="2504740" cy="343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ÐÐ°ÑÑÐ¸Ð½ÐºÐ¸ Ð¿Ð¾ Ð·Ð°Ð¿ÑÐ¾ÑÑ ÑÐµÑÑÐ°Ð´Ñ Ð½Ð¾Ð²Ð¾Ð´Ð²Ð¸Ð½ÑÐº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725581">
            <a:off x="9298403" y="303045"/>
            <a:ext cx="2521229" cy="3124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779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2"/>
          <p:cNvSpPr>
            <a:spLocks noChangeArrowheads="1"/>
          </p:cNvSpPr>
          <p:nvPr/>
        </p:nvSpPr>
        <p:spPr bwMode="auto">
          <a:xfrm>
            <a:off x="1458841" y="1471765"/>
            <a:ext cx="4537034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lvl="1" indent="0">
              <a:spcBef>
                <a:spcPct val="0"/>
              </a:spcBef>
              <a:buSzPct val="100000"/>
              <a:buNone/>
              <a:defRPr/>
            </a:pPr>
            <a:r>
              <a:rPr lang="ru-RU" altLang="ru-RU" sz="2000" b="1" dirty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Средства МОНОГОРОДА.РФ </a:t>
            </a:r>
          </a:p>
          <a:p>
            <a:pPr marL="0" lvl="1" indent="0">
              <a:spcBef>
                <a:spcPct val="0"/>
              </a:spcBef>
              <a:buSzPct val="100000"/>
              <a:buNone/>
              <a:defRPr/>
            </a:pPr>
            <a:r>
              <a:rPr lang="ru-RU" alt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финансирование инвестпроектов и объектов инфраструктуры, </a:t>
            </a:r>
            <a:r>
              <a:rPr lang="ru-RU" altLang="ru-R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том </a:t>
            </a:r>
            <a:r>
              <a:rPr lang="ru-RU" alt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числе с участием институтов развития и коммерческих банков</a:t>
            </a:r>
          </a:p>
        </p:txBody>
      </p: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xmlns="" id="{A4425B11-8136-4278-95D3-D96154548428}"/>
              </a:ext>
            </a:extLst>
          </p:cNvPr>
          <p:cNvCxnSpPr>
            <a:cxnSpLocks/>
          </p:cNvCxnSpPr>
          <p:nvPr/>
        </p:nvCxnSpPr>
        <p:spPr>
          <a:xfrm flipV="1">
            <a:off x="5957796" y="996560"/>
            <a:ext cx="17479" cy="4673713"/>
          </a:xfrm>
          <a:prstGeom prst="line">
            <a:avLst/>
          </a:prstGeom>
          <a:ln w="19050">
            <a:solidFill>
              <a:srgbClr val="AFABA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Заголовок 1">
            <a:extLst>
              <a:ext uri="{FF2B5EF4-FFF2-40B4-BE49-F238E27FC236}">
                <a16:creationId xmlns:a16="http://schemas.microsoft.com/office/drawing/2014/main" xmlns="" id="{15E6435B-8FA2-4E9F-A7A1-7F5DDAB46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220" y="73611"/>
            <a:ext cx="12492406" cy="587602"/>
          </a:xfrm>
        </p:spPr>
        <p:txBody>
          <a:bodyPr>
            <a:noAutofit/>
          </a:bodyPr>
          <a:lstStyle/>
          <a:p>
            <a:r>
              <a:rPr lang="en-US" b="1" dirty="0"/>
              <a:t>#</a:t>
            </a:r>
            <a:r>
              <a:rPr lang="ru-RU" b="1" dirty="0"/>
              <a:t>СДЕЛАНОВМОНО</a:t>
            </a:r>
          </a:p>
        </p:txBody>
      </p: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xmlns="" id="{E81D9EBB-0415-4C95-90EA-A2C92A652778}"/>
              </a:ext>
            </a:extLst>
          </p:cNvPr>
          <p:cNvSpPr/>
          <p:nvPr/>
        </p:nvSpPr>
        <p:spPr>
          <a:xfrm>
            <a:off x="1692116" y="3580839"/>
            <a:ext cx="400704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Развитие партнерской сети</a:t>
            </a:r>
          </a:p>
          <a:p>
            <a:pPr marL="265113" lvl="1" indent="-176213">
              <a:buFont typeface="Tahoma" panose="020B0604030504040204" pitchFamily="34" charset="0"/>
              <a:buChar char="-"/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Создание единой базы инвестиционных площадок</a:t>
            </a:r>
          </a:p>
          <a:p>
            <a:pPr marL="265113" lvl="1" indent="-176213">
              <a:buFont typeface="Tahoma" panose="020B0604030504040204" pitchFamily="34" charset="0"/>
              <a:buChar char="-"/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Займы </a:t>
            </a:r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ФРП</a:t>
            </a:r>
          </a:p>
          <a:p>
            <a:pPr marL="265113" lvl="1" indent="-176213">
              <a:buFont typeface="Tahoma" panose="020B0604030504040204" pitchFamily="34" charset="0"/>
              <a:buChar char="-"/>
            </a:pP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Корпорация </a:t>
            </a:r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МСП</a:t>
            </a:r>
          </a:p>
        </p:txBody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xmlns="" id="{E81D9EBB-0415-4C95-90EA-A2C92A652778}"/>
              </a:ext>
            </a:extLst>
          </p:cNvPr>
          <p:cNvSpPr/>
          <p:nvPr/>
        </p:nvSpPr>
        <p:spPr>
          <a:xfrm>
            <a:off x="7744486" y="4771076"/>
            <a:ext cx="3356070" cy="13942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Online </a:t>
            </a:r>
            <a:r>
              <a:rPr lang="ru-RU" sz="2000" b="1" dirty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сервисы</a:t>
            </a:r>
          </a:p>
          <a:p>
            <a:pPr marL="265113" lvl="1" indent="-176213">
              <a:spcBef>
                <a:spcPct val="20000"/>
              </a:spcBef>
              <a:buFont typeface="Tahoma" panose="020B0604030504040204" pitchFamily="34" charset="0"/>
              <a:buChar char="-"/>
            </a:pPr>
            <a:r>
              <a:rPr lang="ru-RU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Народная карта</a:t>
            </a:r>
            <a:r>
              <a:rPr lang="en-US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Яндекс, </a:t>
            </a:r>
            <a:r>
              <a:rPr lang="en-US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Google Maps</a:t>
            </a:r>
            <a:endParaRPr lang="ru-RU" sz="1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65113" lvl="1" indent="-176213">
              <a:spcBef>
                <a:spcPct val="20000"/>
              </a:spcBef>
              <a:buFont typeface="Tahoma" panose="020B0604030504040204" pitchFamily="34" charset="0"/>
              <a:buChar char="-"/>
            </a:pPr>
            <a:r>
              <a:rPr lang="ru-RU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Яндекс. Такси</a:t>
            </a:r>
          </a:p>
        </p:txBody>
      </p:sp>
      <p:sp>
        <p:nvSpPr>
          <p:cNvPr id="81" name="Прямоугольник 80">
            <a:extLst>
              <a:ext uri="{FF2B5EF4-FFF2-40B4-BE49-F238E27FC236}">
                <a16:creationId xmlns:a16="http://schemas.microsoft.com/office/drawing/2014/main" xmlns="" id="{E81D9EBB-0415-4C95-90EA-A2C92A652778}"/>
              </a:ext>
            </a:extLst>
          </p:cNvPr>
          <p:cNvSpPr/>
          <p:nvPr/>
        </p:nvSpPr>
        <p:spPr>
          <a:xfrm>
            <a:off x="7631152" y="3339859"/>
            <a:ext cx="4425438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Развитие </a:t>
            </a:r>
            <a:r>
              <a:rPr lang="ru-RU" sz="2000" b="1" dirty="0" smtClean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туризма</a:t>
            </a:r>
            <a:r>
              <a:rPr lang="en-US" sz="2000" b="1" dirty="0" smtClean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 smtClean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МСП</a:t>
            </a:r>
            <a:endParaRPr lang="ru-RU" sz="2000" b="1" dirty="0">
              <a:solidFill>
                <a:srgbClr val="30454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65113" lvl="1" indent="-176213">
              <a:buFont typeface="Tahoma" panose="020B0604030504040204" pitchFamily="34" charset="0"/>
              <a:buChar char="-"/>
              <a:defRPr/>
            </a:pPr>
            <a:r>
              <a:rPr lang="ru-RU" sz="19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Улица </a:t>
            </a:r>
            <a:r>
              <a:rPr lang="ru-RU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«Никольская» в каждом моногороде</a:t>
            </a:r>
          </a:p>
          <a:p>
            <a:pPr marL="265113" lvl="1" indent="-176213">
              <a:buFont typeface="Tahoma" panose="020B0604030504040204" pitchFamily="34" charset="0"/>
              <a:buChar char="-"/>
              <a:defRPr/>
            </a:pPr>
            <a:r>
              <a:rPr lang="ru-RU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«Прошагай город»</a:t>
            </a:r>
            <a:endParaRPr lang="en-US" sz="1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12200" y="3718203"/>
            <a:ext cx="1474993" cy="1474993"/>
            <a:chOff x="312200" y="3516620"/>
            <a:chExt cx="1474993" cy="1474993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xmlns="" id="{77A8422E-38EB-4302-B272-C5E2BE0793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12200" y="3516620"/>
              <a:ext cx="1474993" cy="1474993"/>
            </a:xfrm>
            <a:prstGeom prst="rect">
              <a:avLst/>
            </a:prstGeom>
          </p:spPr>
        </p:pic>
        <p:pic>
          <p:nvPicPr>
            <p:cNvPr id="25" name="Picture 2" descr="ÐÐ°ÑÑÐ¸Ð½ÐºÐ¸ Ð¿Ð¾ Ð·Ð°Ð¿ÑÐ¾ÑÑ ÑÐ¾Ð½Ð´ ÑÐ°Ð·Ð²Ð¸ÑÐ¸Ñ Ð¼Ð¾Ð½Ð¾Ð³Ð¾ÑÐ¾Ð´Ð¾Ð²">
              <a:extLst>
                <a:ext uri="{FF2B5EF4-FFF2-40B4-BE49-F238E27FC236}">
                  <a16:creationId xmlns:a16="http://schemas.microsoft.com/office/drawing/2014/main" xmlns="" id="{79540A2F-3D74-4BEB-849F-2D0233325F7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backgroundRemoval t="33836" b="67201" l="12267" r="37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3769" t="34268" r="63953" b="35621"/>
            <a:stretch/>
          </p:blipFill>
          <p:spPr bwMode="auto">
            <a:xfrm>
              <a:off x="415463" y="3549827"/>
              <a:ext cx="413879" cy="3957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ÐÐ°ÑÑÐ¸Ð½ÐºÐ¸ Ð¿Ð¾ Ð·Ð°Ð¿ÑÐ¾ÑÑ ÑÑÐ¿">
              <a:extLst>
                <a:ext uri="{FF2B5EF4-FFF2-40B4-BE49-F238E27FC236}">
                  <a16:creationId xmlns:a16="http://schemas.microsoft.com/office/drawing/2014/main" xmlns="" id="{AFA622AD-C9AF-4950-AD37-DF1E6CA8563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1" t="1" r="59058" b="1"/>
            <a:stretch/>
          </p:blipFill>
          <p:spPr bwMode="auto">
            <a:xfrm>
              <a:off x="1125470" y="3684235"/>
              <a:ext cx="360068" cy="2613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ÐÐ°ÑÑÐ¸Ð½ÐºÐ¸ Ð¿Ð¾ Ð·Ð°Ð¿ÑÐ¾ÑÑ ÐºÐ¾ÑÐ¿Ð¾ÑÐ°ÑÐ¸Ñ Ð¼ÑÐ¿">
              <a:extLst>
                <a:ext uri="{FF2B5EF4-FFF2-40B4-BE49-F238E27FC236}">
                  <a16:creationId xmlns:a16="http://schemas.microsoft.com/office/drawing/2014/main" xmlns="" id="{9F350423-BEAA-45EA-8CAC-7D64AFD78ED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hq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69591"/>
            <a:stretch/>
          </p:blipFill>
          <p:spPr bwMode="auto">
            <a:xfrm>
              <a:off x="346013" y="4192590"/>
              <a:ext cx="437430" cy="3898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60724BB3-6526-4354-B649-8D5A139BD11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72895" y="4752624"/>
            <a:ext cx="947241" cy="94724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B4D3F568-7831-4C8C-B3E9-CC2E135957B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7324" y="3442327"/>
            <a:ext cx="915099" cy="915099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0957B8A7-C869-400B-B19E-3585B5C0B15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ackgroundRemoval t="10000" b="92889" l="2222" r="100000">
                        <a14:foregroundMark x1="27778" y1="53778" x2="27778" y2="53778"/>
                        <a14:foregroundMark x1="36667" y1="53778" x2="36667" y2="53778"/>
                        <a14:foregroundMark x1="47778" y1="50000" x2="47778" y2="50000"/>
                        <a14:foregroundMark x1="47778" y1="50000" x2="47778" y2="50000"/>
                        <a14:foregroundMark x1="45333" y1="68889" x2="45333" y2="68889"/>
                        <a14:foregroundMark x1="34000" y1="82667" x2="34000" y2="82667"/>
                        <a14:foregroundMark x1="29111" y1="80222" x2="29111" y2="80222"/>
                        <a14:foregroundMark x1="85556" y1="37556" x2="85556" y2="37556"/>
                        <a14:foregroundMark x1="50444" y1="32444" x2="50444" y2="32444"/>
                        <a14:foregroundMark x1="75556" y1="51333" x2="75556" y2="51333"/>
                        <a14:foregroundMark x1="56444" y1="26444" x2="56444" y2="26444"/>
                        <a14:foregroundMark x1="66444" y1="46667" x2="66444" y2="46667"/>
                        <a14:foregroundMark x1="65778" y1="48000" x2="65778" y2="48000"/>
                        <a14:foregroundMark x1="66889" y1="51111" x2="66889" y2="51111"/>
                        <a14:foregroundMark x1="80667" y1="38444" x2="80667" y2="38444"/>
                        <a14:foregroundMark x1="80667" y1="38444" x2="80667" y2="38444"/>
                        <a14:foregroundMark x1="82444" y1="21333" x2="82444" y2="21333"/>
                        <a14:foregroundMark x1="82444" y1="21333" x2="82444" y2="21333"/>
                        <a14:foregroundMark x1="81556" y1="47778" x2="81556" y2="47778"/>
                        <a14:foregroundMark x1="81556" y1="47778" x2="81556" y2="47778"/>
                        <a14:foregroundMark x1="72667" y1="59333" x2="72667" y2="59333"/>
                        <a14:foregroundMark x1="72667" y1="59333" x2="72667" y2="59333"/>
                        <a14:foregroundMark x1="71556" y1="67333" x2="71556" y2="67333"/>
                        <a14:foregroundMark x1="71556" y1="67333" x2="71556" y2="67333"/>
                        <a14:foregroundMark x1="71556" y1="67333" x2="71556" y2="67333"/>
                        <a14:foregroundMark x1="71556" y1="67333" x2="71556" y2="67333"/>
                        <a14:foregroundMark x1="84889" y1="69778" x2="84889" y2="69778"/>
                        <a14:foregroundMark x1="84889" y1="68000" x2="84889" y2="68000"/>
                        <a14:foregroundMark x1="87111" y1="65556" x2="87111" y2="65556"/>
                        <a14:foregroundMark x1="87111" y1="65556" x2="87111" y2="65556"/>
                        <a14:foregroundMark x1="91333" y1="63556" x2="91333" y2="63556"/>
                        <a14:foregroundMark x1="91556" y1="63556" x2="91556" y2="63556"/>
                        <a14:foregroundMark x1="86444" y1="27556" x2="86444" y2="27556"/>
                        <a14:foregroundMark x1="91556" y1="33556" x2="91111" y2="34222"/>
                        <a14:foregroundMark x1="88444" y1="36444" x2="88444" y2="36444"/>
                        <a14:foregroundMark x1="91111" y1="32222" x2="92667" y2="30222"/>
                        <a14:foregroundMark x1="92667" y1="28222" x2="92667" y2="28222"/>
                        <a14:foregroundMark x1="86222" y1="27556" x2="88444" y2="27556"/>
                        <a14:foregroundMark x1="75333" y1="40000" x2="75333" y2="40000"/>
                        <a14:foregroundMark x1="73333" y1="40000" x2="73333" y2="40000"/>
                        <a14:foregroundMark x1="54000" y1="35778" x2="54000" y2="35778"/>
                        <a14:foregroundMark x1="54222" y1="30889" x2="54222" y2="30889"/>
                        <a14:foregroundMark x1="56222" y1="28667" x2="56222" y2="28667"/>
                        <a14:foregroundMark x1="52889" y1="26889" x2="52889" y2="26889"/>
                        <a14:foregroundMark x1="71778" y1="19778" x2="71778" y2="19778"/>
                        <a14:foregroundMark x1="72222" y1="26000" x2="72222" y2="26000"/>
                        <a14:foregroundMark x1="72222" y1="26000" x2="72222" y2="26000"/>
                        <a14:foregroundMark x1="76222" y1="27333" x2="76222" y2="27333"/>
                        <a14:foregroundMark x1="70444" y1="33111" x2="70444" y2="33111"/>
                        <a14:foregroundMark x1="75111" y1="33111" x2="75111" y2="33111"/>
                        <a14:foregroundMark x1="60000" y1="46444" x2="60000" y2="46444"/>
                        <a14:foregroundMark x1="77111" y1="57778" x2="77111" y2="57778"/>
                        <a14:foregroundMark x1="62444" y1="58889" x2="62444" y2="58889"/>
                        <a14:foregroundMark x1="86444" y1="55111" x2="86444" y2="55111"/>
                        <a14:foregroundMark x1="91333" y1="54667" x2="91333" y2="54667"/>
                        <a14:foregroundMark x1="80889" y1="60444" x2="80889" y2="60444"/>
                        <a14:foregroundMark x1="84000" y1="55556" x2="84000" y2="55556"/>
                        <a14:foregroundMark x1="68000" y1="59111" x2="68000" y2="59111"/>
                        <a14:foregroundMark x1="58889" y1="57111" x2="58889" y2="57111"/>
                        <a14:foregroundMark x1="72444" y1="69778" x2="72444" y2="69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  <a:ext uri="{837473B0-CC2E-450A-ABE3-18F120FF3D39}">
                <a1611:picAttrSrcUrl xmlns:a1611="http://schemas.microsoft.com/office/drawing/2016/11/main" xmlns="" r:id="rId13"/>
              </a:ext>
            </a:extLst>
          </a:blip>
          <a:stretch>
            <a:fillRect/>
          </a:stretch>
        </p:blipFill>
        <p:spPr>
          <a:xfrm>
            <a:off x="397407" y="1700808"/>
            <a:ext cx="1040834" cy="1040834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314097" y="970500"/>
            <a:ext cx="11744390" cy="5654094"/>
          </a:xfrm>
          <a:prstGeom prst="rect">
            <a:avLst/>
          </a:prstGeom>
          <a:solidFill>
            <a:srgbClr val="ABB0B3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xmlns="" id="{E81D9EBB-0415-4C95-90EA-A2C92A652778}"/>
              </a:ext>
            </a:extLst>
          </p:cNvPr>
          <p:cNvSpPr/>
          <p:nvPr/>
        </p:nvSpPr>
        <p:spPr>
          <a:xfrm>
            <a:off x="7626511" y="970500"/>
            <a:ext cx="4418412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Поддержка производителей из моногородов </a:t>
            </a:r>
          </a:p>
          <a:p>
            <a:pPr marL="88900" lvl="1">
              <a:defRPr/>
            </a:pPr>
            <a:r>
              <a:rPr lang="en-US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Online </a:t>
            </a:r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торговля</a:t>
            </a:r>
            <a:endParaRPr lang="en-US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8900" lvl="1">
              <a:defRPr/>
            </a:pPr>
            <a:r>
              <a:rPr lang="ru-RU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Взаимодействие </a:t>
            </a:r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торговыми </a:t>
            </a:r>
            <a:r>
              <a:rPr lang="ru-RU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сетями</a:t>
            </a:r>
          </a:p>
          <a:p>
            <a:pPr marL="88900" lvl="1">
              <a:defRPr/>
            </a:pPr>
            <a:r>
              <a:rPr lang="en-US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#</a:t>
            </a:r>
            <a:r>
              <a:rPr lang="ru-RU" sz="2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СДЕЛАНОВМОНО</a:t>
            </a:r>
            <a:endParaRPr lang="ru-RU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F17DEF3-13A2-407A-BE33-83CCA122A8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72728" y="1391383"/>
            <a:ext cx="1276930" cy="1276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33998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Box 76">
            <a:extLst/>
          </p:cNvPr>
          <p:cNvSpPr txBox="1">
            <a:spLocks/>
          </p:cNvSpPr>
          <p:nvPr/>
        </p:nvSpPr>
        <p:spPr bwMode="auto">
          <a:xfrm>
            <a:off x="-460293" y="6308926"/>
            <a:ext cx="3754381" cy="430894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 algn="ctr">
              <a:defRPr/>
            </a:pPr>
            <a:r>
              <a:rPr lang="ru-RU" sz="2000" b="1" dirty="0" smtClean="0">
                <a:solidFill>
                  <a:srgbClr val="20B2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ШАГАЕМ ДАЛЬШЕ</a:t>
            </a:r>
            <a:endParaRPr lang="ru-RU" sz="2000" b="1" dirty="0">
              <a:solidFill>
                <a:srgbClr val="20B2A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Прямоугольник 2"/>
          <p:cNvSpPr>
            <a:spLocks noChangeArrowheads="1"/>
          </p:cNvSpPr>
          <p:nvPr/>
        </p:nvSpPr>
        <p:spPr bwMode="auto">
          <a:xfrm>
            <a:off x="2348940" y="3976285"/>
            <a:ext cx="415982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285750" lvl="1">
              <a:spcBef>
                <a:spcPct val="0"/>
              </a:spcBef>
              <a:buSzPct val="100000"/>
              <a:buFont typeface="Arial" panose="020B0604020202020204" pitchFamily="34" charset="0"/>
              <a:buChar char="•"/>
              <a:defRPr/>
            </a:pPr>
            <a:endParaRPr lang="ru-RU" alt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E81D9EBB-0415-4C95-90EA-A2C92A652778}"/>
              </a:ext>
            </a:extLst>
          </p:cNvPr>
          <p:cNvSpPr/>
          <p:nvPr/>
        </p:nvSpPr>
        <p:spPr>
          <a:xfrm>
            <a:off x="1383907" y="1419895"/>
            <a:ext cx="4772685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>
              <a:spcBef>
                <a:spcPct val="0"/>
              </a:spcBef>
              <a:buSzPct val="100000"/>
              <a:defRPr/>
            </a:pPr>
            <a:r>
              <a:rPr lang="ru-RU" sz="2200" b="1" dirty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Обустройство общественных пространств по механизму концессии </a:t>
            </a:r>
          </a:p>
          <a:p>
            <a:pPr marL="285750" lvl="1">
              <a:spcBef>
                <a:spcPct val="0"/>
              </a:spcBef>
              <a:buSzPct val="100000"/>
              <a:defRPr/>
            </a:pP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(набережные, парки, площади, площадки)</a:t>
            </a:r>
          </a:p>
        </p:txBody>
      </p: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xmlns="" id="{A4425B11-8136-4278-95D3-D96154548428}"/>
              </a:ext>
            </a:extLst>
          </p:cNvPr>
          <p:cNvCxnSpPr>
            <a:cxnSpLocks/>
          </p:cNvCxnSpPr>
          <p:nvPr/>
        </p:nvCxnSpPr>
        <p:spPr>
          <a:xfrm flipV="1">
            <a:off x="6105144" y="1209585"/>
            <a:ext cx="0" cy="4230940"/>
          </a:xfrm>
          <a:prstGeom prst="line">
            <a:avLst/>
          </a:prstGeom>
          <a:ln w="19050">
            <a:solidFill>
              <a:srgbClr val="AFABA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xmlns="" id="{06B6CF47-BC0E-44F5-80AC-4FE0A816C22A}"/>
              </a:ext>
            </a:extLst>
          </p:cNvPr>
          <p:cNvCxnSpPr>
            <a:cxnSpLocks/>
          </p:cNvCxnSpPr>
          <p:nvPr/>
        </p:nvCxnSpPr>
        <p:spPr>
          <a:xfrm>
            <a:off x="1879875" y="6024266"/>
            <a:ext cx="8485239" cy="0"/>
          </a:xfrm>
          <a:prstGeom prst="line">
            <a:avLst/>
          </a:prstGeom>
          <a:ln w="38100">
            <a:solidFill>
              <a:srgbClr val="3045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/>
          <p:cNvSpPr/>
          <p:nvPr/>
        </p:nvSpPr>
        <p:spPr>
          <a:xfrm>
            <a:off x="7154156" y="1461836"/>
            <a:ext cx="481049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>
              <a:spcBef>
                <a:spcPct val="0"/>
              </a:spcBef>
              <a:spcAft>
                <a:spcPts val="600"/>
              </a:spcAft>
              <a:buSzPct val="100000"/>
              <a:defRPr/>
            </a:pPr>
            <a:r>
              <a:rPr lang="ru-RU" sz="2200" b="1" dirty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«Добавь яркости» </a:t>
            </a: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раскраска жителями фасадов домов, </a:t>
            </a:r>
            <a:r>
              <a:rPr lang="ru-RU" sz="2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внутридворовых</a:t>
            </a: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объектов, остановок, павильонов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xmlns="" id="{30045C3F-CCB4-418A-9AFC-8A735D77580F}"/>
              </a:ext>
            </a:extLst>
          </p:cNvPr>
          <p:cNvSpPr/>
          <p:nvPr/>
        </p:nvSpPr>
        <p:spPr>
          <a:xfrm>
            <a:off x="7282932" y="3798060"/>
            <a:ext cx="431119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>
              <a:spcBef>
                <a:spcPct val="0"/>
              </a:spcBef>
              <a:buSzPct val="100000"/>
              <a:defRPr/>
            </a:pPr>
            <a:r>
              <a:rPr lang="ru-RU" sz="2200" b="1" dirty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Обновление парка городского транспорта и </a:t>
            </a:r>
            <a:r>
              <a:rPr lang="ru-RU" sz="2200" b="1" dirty="0" smtClean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спецтехники. </a:t>
            </a:r>
            <a:r>
              <a:rPr lang="ru-RU" sz="2200" dirty="0" smtClean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ВЭБ-Лизинг</a:t>
            </a:r>
            <a:endParaRPr lang="ru-RU" sz="2200" dirty="0">
              <a:solidFill>
                <a:srgbClr val="30454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xmlns="" id="{E81D9EBB-0415-4C95-90EA-A2C92A652778}"/>
              </a:ext>
            </a:extLst>
          </p:cNvPr>
          <p:cNvSpPr/>
          <p:nvPr/>
        </p:nvSpPr>
        <p:spPr>
          <a:xfrm>
            <a:off x="1719833" y="3749028"/>
            <a:ext cx="433386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ct val="0"/>
              </a:spcBef>
              <a:buSzPct val="100000"/>
              <a:defRPr/>
            </a:pPr>
            <a:r>
              <a:rPr lang="ru-RU" sz="2200" b="1" dirty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Модернизация объектов инженерной инфраструктуры </a:t>
            </a: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 помощью механизма ГЧП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414289F4-DB7D-4A54-A978-42A13DD1A1CC}"/>
              </a:ext>
            </a:extLst>
          </p:cNvPr>
          <p:cNvSpPr txBox="1">
            <a:spLocks/>
          </p:cNvSpPr>
          <p:nvPr/>
        </p:nvSpPr>
        <p:spPr bwMode="auto">
          <a:xfrm>
            <a:off x="10073639" y="6286475"/>
            <a:ext cx="3040985" cy="430894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ru-RU" sz="2000" b="1" dirty="0" smtClean="0">
                <a:solidFill>
                  <a:srgbClr val="20B2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УМНЫЙ МОНО</a:t>
            </a:r>
            <a:r>
              <a:rPr lang="ru-RU" sz="2000" b="1" dirty="0">
                <a:solidFill>
                  <a:srgbClr val="20B2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		</a:t>
            </a:r>
          </a:p>
        </p:txBody>
      </p:sp>
      <p:sp>
        <p:nvSpPr>
          <p:cNvPr id="28" name="Заголовок 1">
            <a:extLst>
              <a:ext uri="{FF2B5EF4-FFF2-40B4-BE49-F238E27FC236}">
                <a16:creationId xmlns:a16="http://schemas.microsoft.com/office/drawing/2014/main" xmlns="" id="{15E6435B-8FA2-4E9F-A7A1-7F5DDAB46BE2}"/>
              </a:ext>
            </a:extLst>
          </p:cNvPr>
          <p:cNvSpPr txBox="1">
            <a:spLocks/>
          </p:cNvSpPr>
          <p:nvPr/>
        </p:nvSpPr>
        <p:spPr>
          <a:xfrm>
            <a:off x="988454" y="86426"/>
            <a:ext cx="10761114" cy="5876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b="1" dirty="0" smtClean="0"/>
              <a:t>РАЗВИТИЕ </a:t>
            </a:r>
            <a:r>
              <a:rPr lang="ru-RU" b="1" dirty="0"/>
              <a:t>ГОРОДСКОЙ </a:t>
            </a:r>
            <a:r>
              <a:rPr lang="ru-RU" b="1" dirty="0" smtClean="0"/>
              <a:t>СРЕДЫ</a:t>
            </a:r>
            <a:endParaRPr lang="ru-RU" b="1" dirty="0"/>
          </a:p>
        </p:txBody>
      </p:sp>
      <p:sp>
        <p:nvSpPr>
          <p:cNvPr id="30" name="TextBox 29">
            <a:extLst/>
          </p:cNvPr>
          <p:cNvSpPr txBox="1">
            <a:spLocks/>
          </p:cNvSpPr>
          <p:nvPr/>
        </p:nvSpPr>
        <p:spPr bwMode="auto">
          <a:xfrm>
            <a:off x="4843305" y="6308255"/>
            <a:ext cx="3474148" cy="383296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ru-RU" sz="2000" b="1" dirty="0" smtClean="0">
                <a:solidFill>
                  <a:srgbClr val="20B2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ЗЕЛЕНЫЙ МОНО</a:t>
            </a:r>
            <a:r>
              <a:rPr lang="ru-RU" sz="2000" b="1" dirty="0">
                <a:solidFill>
                  <a:srgbClr val="20B2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8CEC516-C4D4-4BE4-A78D-8796885A1A0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6343" y="1623880"/>
            <a:ext cx="1204222" cy="120422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1392E22D-E0EB-4D3B-8DE3-1A823510D79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3469" y="1620297"/>
            <a:ext cx="1087398" cy="108739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E922DE25-B662-4860-9924-993FC6333DD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90168" y="3823549"/>
            <a:ext cx="1042018" cy="104201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01D3D9E2-6612-4AD0-86BD-3CB3BC847D1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1701" y="3976285"/>
            <a:ext cx="973506" cy="973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0890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Box 76">
            <a:extLst/>
          </p:cNvPr>
          <p:cNvSpPr txBox="1">
            <a:spLocks/>
          </p:cNvSpPr>
          <p:nvPr/>
        </p:nvSpPr>
        <p:spPr bwMode="auto">
          <a:xfrm>
            <a:off x="-460293" y="6308926"/>
            <a:ext cx="3754381" cy="430894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 algn="ctr">
              <a:defRPr/>
            </a:pPr>
            <a:r>
              <a:rPr lang="ru-RU" sz="2000" b="1" dirty="0" smtClean="0">
                <a:solidFill>
                  <a:srgbClr val="20B2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ШАГАЕМ ДАЛЬШЕ</a:t>
            </a:r>
            <a:endParaRPr lang="ru-RU" sz="2000" b="1" dirty="0">
              <a:solidFill>
                <a:srgbClr val="20B2A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Прямоугольник 2"/>
          <p:cNvSpPr>
            <a:spLocks noChangeArrowheads="1"/>
          </p:cNvSpPr>
          <p:nvPr/>
        </p:nvSpPr>
        <p:spPr bwMode="auto">
          <a:xfrm>
            <a:off x="2348940" y="3976285"/>
            <a:ext cx="415982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285750" lvl="1">
              <a:spcBef>
                <a:spcPct val="0"/>
              </a:spcBef>
              <a:buSzPct val="100000"/>
              <a:buFont typeface="Arial" panose="020B0604020202020204" pitchFamily="34" charset="0"/>
              <a:buChar char="•"/>
              <a:defRPr/>
            </a:pPr>
            <a:endParaRPr lang="ru-RU" alt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xmlns="" id="{A4425B11-8136-4278-95D3-D96154548428}"/>
              </a:ext>
            </a:extLst>
          </p:cNvPr>
          <p:cNvCxnSpPr>
            <a:cxnSpLocks/>
          </p:cNvCxnSpPr>
          <p:nvPr/>
        </p:nvCxnSpPr>
        <p:spPr>
          <a:xfrm flipV="1">
            <a:off x="6105144" y="1209585"/>
            <a:ext cx="0" cy="4230940"/>
          </a:xfrm>
          <a:prstGeom prst="line">
            <a:avLst/>
          </a:prstGeom>
          <a:ln w="19050">
            <a:solidFill>
              <a:srgbClr val="AFABA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xmlns="" id="{06B6CF47-BC0E-44F5-80AC-4FE0A816C22A}"/>
              </a:ext>
            </a:extLst>
          </p:cNvPr>
          <p:cNvCxnSpPr>
            <a:cxnSpLocks/>
          </p:cNvCxnSpPr>
          <p:nvPr/>
        </p:nvCxnSpPr>
        <p:spPr>
          <a:xfrm>
            <a:off x="1879875" y="6024266"/>
            <a:ext cx="8485239" cy="0"/>
          </a:xfrm>
          <a:prstGeom prst="line">
            <a:avLst/>
          </a:prstGeom>
          <a:ln w="38100">
            <a:solidFill>
              <a:srgbClr val="3045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E81D9EBB-0415-4C95-90EA-A2C92A652778}"/>
              </a:ext>
            </a:extLst>
          </p:cNvPr>
          <p:cNvSpPr/>
          <p:nvPr/>
        </p:nvSpPr>
        <p:spPr>
          <a:xfrm>
            <a:off x="1357209" y="1495218"/>
            <a:ext cx="458328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>
              <a:spcBef>
                <a:spcPct val="0"/>
              </a:spcBef>
              <a:buSzPct val="100000"/>
              <a:defRPr/>
            </a:pPr>
            <a:r>
              <a:rPr lang="ru-RU" sz="2200" b="1" dirty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Содействие в развитии жилищного строительства </a:t>
            </a: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части инфраструктуры на основе механизма концессий</a:t>
            </a: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xmlns="" id="{E81D9EBB-0415-4C95-90EA-A2C92A652778}"/>
              </a:ext>
            </a:extLst>
          </p:cNvPr>
          <p:cNvSpPr/>
          <p:nvPr/>
        </p:nvSpPr>
        <p:spPr>
          <a:xfrm>
            <a:off x="1729704" y="3855235"/>
            <a:ext cx="447916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ct val="0"/>
              </a:spcBef>
              <a:buSzPct val="100000"/>
              <a:defRPr/>
            </a:pPr>
            <a:r>
              <a:rPr lang="ru-RU" sz="2200" b="1" dirty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Внедрение раздельного сбора и переработки ТКО</a:t>
            </a: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xmlns="" id="{E81D9EBB-0415-4C95-90EA-A2C92A652778}"/>
              </a:ext>
            </a:extLst>
          </p:cNvPr>
          <p:cNvSpPr/>
          <p:nvPr/>
        </p:nvSpPr>
        <p:spPr>
          <a:xfrm>
            <a:off x="7608027" y="1243212"/>
            <a:ext cx="458577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ct val="0"/>
              </a:spcBef>
              <a:buSzPct val="100000"/>
              <a:defRPr/>
            </a:pPr>
            <a:r>
              <a:rPr lang="ru-RU" sz="2200" b="1" dirty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Создание интеллектуальной системы управления </a:t>
            </a: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инженерной инфраструктурой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414289F4-DB7D-4A54-A978-42A13DD1A1CC}"/>
              </a:ext>
            </a:extLst>
          </p:cNvPr>
          <p:cNvSpPr txBox="1">
            <a:spLocks/>
          </p:cNvSpPr>
          <p:nvPr/>
        </p:nvSpPr>
        <p:spPr bwMode="auto">
          <a:xfrm>
            <a:off x="10073639" y="6286475"/>
            <a:ext cx="3040985" cy="430894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ru-RU" sz="2000" b="1" dirty="0" smtClean="0">
                <a:solidFill>
                  <a:srgbClr val="20B2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УМНЫЙ МОНО</a:t>
            </a:r>
            <a:r>
              <a:rPr lang="ru-RU" sz="2000" b="1" dirty="0">
                <a:solidFill>
                  <a:srgbClr val="20B2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		</a:t>
            </a: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xmlns="" id="{E81D9EBB-0415-4C95-90EA-A2C92A652778}"/>
              </a:ext>
            </a:extLst>
          </p:cNvPr>
          <p:cNvSpPr/>
          <p:nvPr/>
        </p:nvSpPr>
        <p:spPr>
          <a:xfrm>
            <a:off x="7390166" y="2847301"/>
            <a:ext cx="435940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>
              <a:spcBef>
                <a:spcPct val="0"/>
              </a:spcBef>
              <a:buSzPct val="100000"/>
              <a:defRPr/>
            </a:pPr>
            <a:r>
              <a:rPr lang="ru-RU" sz="2200" b="1" dirty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#</a:t>
            </a:r>
            <a:r>
              <a:rPr lang="ru-RU" sz="2200" b="1" dirty="0" err="1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ГенеральнаяУборка</a:t>
            </a:r>
            <a:endParaRPr lang="ru-RU" sz="2200" b="1" dirty="0">
              <a:solidFill>
                <a:srgbClr val="30454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xmlns="" id="{6D24602F-69A0-4F5A-BAD3-5E2FA674C2EC}"/>
              </a:ext>
            </a:extLst>
          </p:cNvPr>
          <p:cNvSpPr/>
          <p:nvPr/>
        </p:nvSpPr>
        <p:spPr>
          <a:xfrm>
            <a:off x="7475162" y="4261406"/>
            <a:ext cx="374993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>
              <a:spcBef>
                <a:spcPct val="0"/>
              </a:spcBef>
              <a:spcAft>
                <a:spcPts val="600"/>
              </a:spcAft>
              <a:buSzPct val="100000"/>
              <a:defRPr/>
            </a:pPr>
            <a:r>
              <a:rPr lang="ru-RU" sz="2200" b="1" dirty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Вырасти новый парк</a:t>
            </a: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xmlns="" id="{B9FA0AE7-523B-4A5C-A5D3-F8E485CBB5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81205" y="3546282"/>
            <a:ext cx="2556836" cy="1917628"/>
          </a:xfrm>
          <a:prstGeom prst="rect">
            <a:avLst/>
          </a:prstGeom>
        </p:spPr>
      </p:pic>
      <p:sp>
        <p:nvSpPr>
          <p:cNvPr id="28" name="Заголовок 1">
            <a:extLst>
              <a:ext uri="{FF2B5EF4-FFF2-40B4-BE49-F238E27FC236}">
                <a16:creationId xmlns:a16="http://schemas.microsoft.com/office/drawing/2014/main" xmlns="" id="{15E6435B-8FA2-4E9F-A7A1-7F5DDAB46BE2}"/>
              </a:ext>
            </a:extLst>
          </p:cNvPr>
          <p:cNvSpPr txBox="1">
            <a:spLocks/>
          </p:cNvSpPr>
          <p:nvPr/>
        </p:nvSpPr>
        <p:spPr>
          <a:xfrm>
            <a:off x="988454" y="86426"/>
            <a:ext cx="10761114" cy="5876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b="1" dirty="0" smtClean="0"/>
              <a:t>РАЗВИТИЕ </a:t>
            </a:r>
            <a:r>
              <a:rPr lang="ru-RU" b="1" dirty="0"/>
              <a:t>ГОРОДСКОЙ </a:t>
            </a:r>
            <a:r>
              <a:rPr lang="ru-RU" b="1" dirty="0" smtClean="0"/>
              <a:t>СРЕДЫ</a:t>
            </a:r>
            <a:endParaRPr lang="ru-RU" b="1" dirty="0"/>
          </a:p>
        </p:txBody>
      </p:sp>
      <p:sp>
        <p:nvSpPr>
          <p:cNvPr id="30" name="TextBox 29">
            <a:extLst/>
          </p:cNvPr>
          <p:cNvSpPr txBox="1">
            <a:spLocks/>
          </p:cNvSpPr>
          <p:nvPr/>
        </p:nvSpPr>
        <p:spPr bwMode="auto">
          <a:xfrm>
            <a:off x="4843305" y="6308255"/>
            <a:ext cx="3474148" cy="383296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ru-RU" sz="2000" b="1" dirty="0" smtClean="0">
                <a:solidFill>
                  <a:srgbClr val="20B2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ЗЕЛЕНЫЙ МОНО</a:t>
            </a:r>
            <a:r>
              <a:rPr lang="ru-RU" sz="2000" b="1" dirty="0">
                <a:solidFill>
                  <a:srgbClr val="20B2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7319B32-15BA-4B82-97F2-31D010383FF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2697" y="1653295"/>
            <a:ext cx="1081149" cy="108114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6534E047-0204-497B-BB88-178754532D4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7867" y="3576277"/>
            <a:ext cx="1281174" cy="128117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237833B6-40E5-4D7D-8B82-85FE471AC7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98829" y="973175"/>
            <a:ext cx="1309198" cy="1309198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30B74DE4-E70A-4AC8-BE24-D50F071B25A6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36467" y="2544577"/>
            <a:ext cx="1038695" cy="1038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85569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Box 76">
            <a:extLst/>
          </p:cNvPr>
          <p:cNvSpPr txBox="1">
            <a:spLocks/>
          </p:cNvSpPr>
          <p:nvPr/>
        </p:nvSpPr>
        <p:spPr bwMode="auto">
          <a:xfrm>
            <a:off x="-460293" y="6308926"/>
            <a:ext cx="3754381" cy="430894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 algn="ctr">
              <a:defRPr/>
            </a:pPr>
            <a:r>
              <a:rPr lang="ru-RU" sz="2000" b="1" dirty="0" smtClean="0">
                <a:solidFill>
                  <a:srgbClr val="20B2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ШАГАЕМ ДАЛЬШЕ</a:t>
            </a:r>
            <a:endParaRPr lang="ru-RU" sz="2000" b="1" dirty="0">
              <a:solidFill>
                <a:srgbClr val="20B2A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Прямоугольник 2"/>
          <p:cNvSpPr>
            <a:spLocks noChangeArrowheads="1"/>
          </p:cNvSpPr>
          <p:nvPr/>
        </p:nvSpPr>
        <p:spPr bwMode="auto">
          <a:xfrm>
            <a:off x="2348940" y="3976285"/>
            <a:ext cx="415982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285750" lvl="1">
              <a:spcBef>
                <a:spcPct val="0"/>
              </a:spcBef>
              <a:buSzPct val="100000"/>
              <a:buFont typeface="Arial" panose="020B0604020202020204" pitchFamily="34" charset="0"/>
              <a:buChar char="•"/>
              <a:defRPr/>
            </a:pPr>
            <a:endParaRPr lang="ru-RU" alt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xmlns="" id="{A4425B11-8136-4278-95D3-D96154548428}"/>
              </a:ext>
            </a:extLst>
          </p:cNvPr>
          <p:cNvCxnSpPr>
            <a:cxnSpLocks/>
          </p:cNvCxnSpPr>
          <p:nvPr/>
        </p:nvCxnSpPr>
        <p:spPr>
          <a:xfrm flipV="1">
            <a:off x="6105144" y="1209585"/>
            <a:ext cx="0" cy="4230940"/>
          </a:xfrm>
          <a:prstGeom prst="line">
            <a:avLst/>
          </a:prstGeom>
          <a:ln w="19050">
            <a:solidFill>
              <a:srgbClr val="AFABA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xmlns="" id="{06B6CF47-BC0E-44F5-80AC-4FE0A816C22A}"/>
              </a:ext>
            </a:extLst>
          </p:cNvPr>
          <p:cNvCxnSpPr>
            <a:cxnSpLocks/>
          </p:cNvCxnSpPr>
          <p:nvPr/>
        </p:nvCxnSpPr>
        <p:spPr>
          <a:xfrm>
            <a:off x="1879875" y="6024266"/>
            <a:ext cx="8485239" cy="0"/>
          </a:xfrm>
          <a:prstGeom prst="line">
            <a:avLst/>
          </a:prstGeom>
          <a:ln w="38100">
            <a:solidFill>
              <a:srgbClr val="3045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xmlns="" id="{E81D9EBB-0415-4C95-90EA-A2C92A652778}"/>
              </a:ext>
            </a:extLst>
          </p:cNvPr>
          <p:cNvSpPr/>
          <p:nvPr/>
        </p:nvSpPr>
        <p:spPr>
          <a:xfrm>
            <a:off x="1729704" y="3855235"/>
            <a:ext cx="447916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ct val="0"/>
              </a:spcBef>
              <a:buSzPct val="100000"/>
              <a:defRPr/>
            </a:pPr>
            <a:r>
              <a:rPr lang="ru-RU" sz="2200" b="1" dirty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Внедрение раздельного сбора и переработки ТКО</a:t>
            </a: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xmlns="" id="{E81D9EBB-0415-4C95-90EA-A2C92A652778}"/>
              </a:ext>
            </a:extLst>
          </p:cNvPr>
          <p:cNvSpPr/>
          <p:nvPr/>
        </p:nvSpPr>
        <p:spPr>
          <a:xfrm>
            <a:off x="7608027" y="1243212"/>
            <a:ext cx="458577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ct val="0"/>
              </a:spcBef>
              <a:buSzPct val="100000"/>
              <a:defRPr/>
            </a:pPr>
            <a:r>
              <a:rPr lang="ru-RU" sz="2200" b="1" dirty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Создание интеллектуальной системы управления </a:t>
            </a: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инженерной инфраструктурой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414289F4-DB7D-4A54-A978-42A13DD1A1CC}"/>
              </a:ext>
            </a:extLst>
          </p:cNvPr>
          <p:cNvSpPr txBox="1">
            <a:spLocks/>
          </p:cNvSpPr>
          <p:nvPr/>
        </p:nvSpPr>
        <p:spPr bwMode="auto">
          <a:xfrm>
            <a:off x="10073639" y="6286475"/>
            <a:ext cx="3040985" cy="430894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ru-RU" sz="2000" b="1" dirty="0" smtClean="0">
                <a:solidFill>
                  <a:srgbClr val="20B2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УМНЫЙ МОНО</a:t>
            </a:r>
            <a:r>
              <a:rPr lang="ru-RU" sz="2000" b="1" dirty="0">
                <a:solidFill>
                  <a:srgbClr val="20B2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		</a:t>
            </a: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xmlns="" id="{E81D9EBB-0415-4C95-90EA-A2C92A652778}"/>
              </a:ext>
            </a:extLst>
          </p:cNvPr>
          <p:cNvSpPr/>
          <p:nvPr/>
        </p:nvSpPr>
        <p:spPr>
          <a:xfrm>
            <a:off x="7390166" y="2847301"/>
            <a:ext cx="435940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>
              <a:spcBef>
                <a:spcPct val="0"/>
              </a:spcBef>
              <a:buSzPct val="100000"/>
              <a:defRPr/>
            </a:pPr>
            <a:r>
              <a:rPr lang="ru-RU" sz="2200" b="1" dirty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#</a:t>
            </a:r>
            <a:r>
              <a:rPr lang="ru-RU" sz="2200" b="1" dirty="0" err="1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ГенеральнаяУборка</a:t>
            </a:r>
            <a:endParaRPr lang="ru-RU" sz="2200" b="1" dirty="0">
              <a:solidFill>
                <a:srgbClr val="30454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xmlns="" id="{6D24602F-69A0-4F5A-BAD3-5E2FA674C2EC}"/>
              </a:ext>
            </a:extLst>
          </p:cNvPr>
          <p:cNvSpPr/>
          <p:nvPr/>
        </p:nvSpPr>
        <p:spPr>
          <a:xfrm>
            <a:off x="7475162" y="4261406"/>
            <a:ext cx="374993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>
              <a:spcBef>
                <a:spcPct val="0"/>
              </a:spcBef>
              <a:spcAft>
                <a:spcPts val="600"/>
              </a:spcAft>
              <a:buSzPct val="100000"/>
              <a:defRPr/>
            </a:pPr>
            <a:r>
              <a:rPr lang="ru-RU" sz="2200" b="1" dirty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Вырасти новый парк</a:t>
            </a: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xmlns="" id="{B9FA0AE7-523B-4A5C-A5D3-F8E485CBB5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81205" y="3546282"/>
            <a:ext cx="2556836" cy="1917628"/>
          </a:xfrm>
          <a:prstGeom prst="rect">
            <a:avLst/>
          </a:prstGeom>
        </p:spPr>
      </p:pic>
      <p:sp>
        <p:nvSpPr>
          <p:cNvPr id="28" name="Заголовок 1">
            <a:extLst>
              <a:ext uri="{FF2B5EF4-FFF2-40B4-BE49-F238E27FC236}">
                <a16:creationId xmlns:a16="http://schemas.microsoft.com/office/drawing/2014/main" xmlns="" id="{15E6435B-8FA2-4E9F-A7A1-7F5DDAB46BE2}"/>
              </a:ext>
            </a:extLst>
          </p:cNvPr>
          <p:cNvSpPr txBox="1">
            <a:spLocks/>
          </p:cNvSpPr>
          <p:nvPr/>
        </p:nvSpPr>
        <p:spPr>
          <a:xfrm>
            <a:off x="988454" y="86426"/>
            <a:ext cx="10761114" cy="5876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b="1" dirty="0" smtClean="0"/>
              <a:t>РАЗВИТИЕ </a:t>
            </a:r>
            <a:r>
              <a:rPr lang="ru-RU" b="1" dirty="0"/>
              <a:t>ГОРОДСКОЙ </a:t>
            </a:r>
            <a:r>
              <a:rPr lang="ru-RU" b="1" dirty="0" smtClean="0"/>
              <a:t>СРЕДЫ</a:t>
            </a:r>
            <a:endParaRPr lang="ru-RU" b="1" dirty="0"/>
          </a:p>
        </p:txBody>
      </p:sp>
      <p:sp>
        <p:nvSpPr>
          <p:cNvPr id="30" name="TextBox 29">
            <a:extLst/>
          </p:cNvPr>
          <p:cNvSpPr txBox="1">
            <a:spLocks/>
          </p:cNvSpPr>
          <p:nvPr/>
        </p:nvSpPr>
        <p:spPr bwMode="auto">
          <a:xfrm>
            <a:off x="4843305" y="6308255"/>
            <a:ext cx="3474148" cy="383296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ru-RU" sz="2000" b="1" dirty="0" smtClean="0">
                <a:solidFill>
                  <a:srgbClr val="20B2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ЗЕЛЕНЫЙ МОНО</a:t>
            </a:r>
            <a:r>
              <a:rPr lang="ru-RU" sz="2000" b="1" dirty="0">
                <a:solidFill>
                  <a:srgbClr val="20B2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6534E047-0204-497B-BB88-178754532D4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7867" y="3576277"/>
            <a:ext cx="1281174" cy="128117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237833B6-40E5-4D7D-8B82-85FE471AC7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98829" y="973175"/>
            <a:ext cx="1309198" cy="1309198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30B74DE4-E70A-4AC8-BE24-D50F071B25A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36467" y="2544577"/>
            <a:ext cx="1038695" cy="1038695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227348" y="972773"/>
            <a:ext cx="11901379" cy="5654094"/>
          </a:xfrm>
          <a:prstGeom prst="rect">
            <a:avLst/>
          </a:prstGeom>
          <a:solidFill>
            <a:srgbClr val="ABB0B3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E81D9EBB-0415-4C95-90EA-A2C92A652778}"/>
              </a:ext>
            </a:extLst>
          </p:cNvPr>
          <p:cNvSpPr/>
          <p:nvPr/>
        </p:nvSpPr>
        <p:spPr>
          <a:xfrm>
            <a:off x="1357209" y="1495218"/>
            <a:ext cx="464421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>
              <a:spcBef>
                <a:spcPct val="0"/>
              </a:spcBef>
              <a:buSzPct val="100000"/>
              <a:defRPr/>
            </a:pPr>
            <a:r>
              <a:rPr lang="ru-RU" sz="2400" b="1" dirty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Содействие в развитии жилищного строительства 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части инфраструктуры на основе механизма концессий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7319B32-15BA-4B82-97F2-31D010383FFD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2697" y="1653295"/>
            <a:ext cx="1081149" cy="108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73937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Box 92"/>
          <p:cNvSpPr txBox="1">
            <a:spLocks noChangeArrowheads="1"/>
          </p:cNvSpPr>
          <p:nvPr/>
        </p:nvSpPr>
        <p:spPr bwMode="auto">
          <a:xfrm>
            <a:off x="1144396" y="1154547"/>
            <a:ext cx="5275639" cy="313932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842963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42963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42963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42963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42963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429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429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429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429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8000" lvl="1" indent="0">
              <a:spcBef>
                <a:spcPct val="0"/>
              </a:spcBef>
              <a:buNone/>
            </a:pPr>
            <a:r>
              <a:rPr lang="ru-RU" sz="2200" b="1" dirty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Образовательные программы:</a:t>
            </a:r>
          </a:p>
          <a:p>
            <a:pPr marL="468000" lvl="1" indent="0">
              <a:spcBef>
                <a:spcPct val="0"/>
              </a:spcBef>
              <a:buNone/>
            </a:pP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</a:t>
            </a:r>
            <a:r>
              <a:rPr lang="ru-RU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лагоустройство </a:t>
            </a:r>
          </a:p>
          <a:p>
            <a:pPr marL="468000" lvl="1" indent="0">
              <a:spcBef>
                <a:spcPct val="0"/>
              </a:spcBef>
              <a:buNone/>
            </a:pPr>
            <a:r>
              <a:rPr lang="ru-RU" sz="2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</a:t>
            </a:r>
            <a:r>
              <a:rPr lang="ru-RU" sz="22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современная</a:t>
            </a:r>
            <a:r>
              <a:rPr lang="ru-RU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городская экономика</a:t>
            </a:r>
          </a:p>
          <a:p>
            <a:pPr marL="468000" lvl="1" indent="0">
              <a:spcBef>
                <a:spcPct val="0"/>
              </a:spcBef>
              <a:buNone/>
            </a:pP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</a:t>
            </a:r>
            <a:r>
              <a:rPr lang="ru-RU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ифровое </a:t>
            </a: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развитие моногородов</a:t>
            </a:r>
          </a:p>
          <a:p>
            <a:pPr marL="468000" lvl="1" indent="0">
              <a:spcBef>
                <a:spcPct val="0"/>
              </a:spcBef>
              <a:buNone/>
            </a:pPr>
            <a:r>
              <a:rPr lang="ru-RU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Школа </a:t>
            </a: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молодого урбаниста» в «Артеке</a:t>
            </a:r>
            <a:r>
              <a:rPr lang="ru-RU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 </a:t>
            </a:r>
            <a:endParaRPr lang="ru-RU" sz="2200" b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8000" lvl="1" indent="0">
              <a:spcBef>
                <a:spcPct val="0"/>
              </a:spcBef>
              <a:buNone/>
            </a:pPr>
            <a:r>
              <a:rPr lang="ru-RU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Финансовая </a:t>
            </a: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грамотность</a:t>
            </a:r>
          </a:p>
          <a:p>
            <a:pPr marL="288000" lvl="1" indent="0">
              <a:spcBef>
                <a:spcPct val="0"/>
              </a:spcBef>
              <a:buNone/>
            </a:pPr>
            <a:endParaRPr lang="ru-RU" sz="2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7" name="TextBox 76">
            <a:extLst/>
          </p:cNvPr>
          <p:cNvSpPr txBox="1">
            <a:spLocks/>
          </p:cNvSpPr>
          <p:nvPr/>
        </p:nvSpPr>
        <p:spPr bwMode="auto">
          <a:xfrm>
            <a:off x="-316270" y="6258977"/>
            <a:ext cx="3402772" cy="308659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 algn="ctr">
              <a:defRPr/>
            </a:pPr>
            <a:r>
              <a:rPr lang="ru-RU" sz="2000" b="1" dirty="0" smtClean="0">
                <a:solidFill>
                  <a:srgbClr val="20B2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УЧИСЬ в МОНО</a:t>
            </a:r>
            <a:endParaRPr lang="ru-RU" sz="2000" b="1" dirty="0">
              <a:solidFill>
                <a:srgbClr val="20B2A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Прямоугольник 2"/>
          <p:cNvSpPr>
            <a:spLocks noChangeArrowheads="1"/>
          </p:cNvSpPr>
          <p:nvPr/>
        </p:nvSpPr>
        <p:spPr bwMode="auto">
          <a:xfrm>
            <a:off x="2348940" y="3976285"/>
            <a:ext cx="415982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285750" lvl="1">
              <a:spcBef>
                <a:spcPct val="0"/>
              </a:spcBef>
              <a:buSzPct val="100000"/>
              <a:buFont typeface="Arial" panose="020B0604020202020204" pitchFamily="34" charset="0"/>
              <a:buChar char="•"/>
              <a:defRPr/>
            </a:pPr>
            <a:endParaRPr lang="ru-RU" alt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B8F6E05B-4A55-4B0C-BC7A-17EF00B4612B}"/>
              </a:ext>
            </a:extLst>
          </p:cNvPr>
          <p:cNvSpPr/>
          <p:nvPr/>
        </p:nvSpPr>
        <p:spPr>
          <a:xfrm>
            <a:off x="1647232" y="5277465"/>
            <a:ext cx="423987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ct val="0"/>
              </a:spcBef>
              <a:spcAft>
                <a:spcPts val="600"/>
              </a:spcAft>
              <a:buSzPct val="100000"/>
              <a:defRPr/>
            </a:pPr>
            <a:r>
              <a:rPr lang="ru-RU" altLang="ru-RU" sz="2200" b="1" dirty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Мини-Точки кипения</a:t>
            </a:r>
          </a:p>
        </p:txBody>
      </p: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xmlns="" id="{A4425B11-8136-4278-95D3-D96154548428}"/>
              </a:ext>
            </a:extLst>
          </p:cNvPr>
          <p:cNvCxnSpPr>
            <a:cxnSpLocks/>
          </p:cNvCxnSpPr>
          <p:nvPr/>
        </p:nvCxnSpPr>
        <p:spPr>
          <a:xfrm flipH="1" flipV="1">
            <a:off x="6345554" y="962162"/>
            <a:ext cx="5878" cy="4719603"/>
          </a:xfrm>
          <a:prstGeom prst="line">
            <a:avLst/>
          </a:prstGeom>
          <a:ln w="19050">
            <a:solidFill>
              <a:srgbClr val="AFABA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35FAB562-D871-4707-ACE7-C7AD77C8F9DA}"/>
              </a:ext>
            </a:extLst>
          </p:cNvPr>
          <p:cNvSpPr/>
          <p:nvPr/>
        </p:nvSpPr>
        <p:spPr>
          <a:xfrm>
            <a:off x="392134" y="4586556"/>
            <a:ext cx="14015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ct val="0"/>
              </a:spcBef>
              <a:buSzPct val="100000"/>
              <a:defRPr/>
            </a:pPr>
            <a:r>
              <a:rPr lang="ru-RU" altLang="ru-RU" sz="4800" b="1" dirty="0">
                <a:solidFill>
                  <a:srgbClr val="20B2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7A5D7FC7-2760-4BFF-AA97-F1E253B546F0}"/>
              </a:ext>
            </a:extLst>
          </p:cNvPr>
          <p:cNvSpPr/>
          <p:nvPr/>
        </p:nvSpPr>
        <p:spPr>
          <a:xfrm>
            <a:off x="1621128" y="4109255"/>
            <a:ext cx="454860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ct val="0"/>
              </a:spcBef>
              <a:spcAft>
                <a:spcPts val="600"/>
              </a:spcAft>
              <a:buSzPct val="100000"/>
              <a:defRPr/>
            </a:pPr>
            <a:r>
              <a:rPr lang="ru-RU" altLang="ru-RU" sz="2200" b="1" dirty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Специализированные центры компетенций </a:t>
            </a:r>
            <a:r>
              <a:rPr lang="ru-RU" alt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стандартам </a:t>
            </a:r>
            <a:r>
              <a:rPr lang="ru-RU" altLang="ru-RU" sz="2200" b="1" dirty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Ворлдскиллс</a:t>
            </a:r>
          </a:p>
        </p:txBody>
      </p: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xmlns="" id="{F0B18213-B15D-4468-A629-349874EA7AD9}"/>
              </a:ext>
            </a:extLst>
          </p:cNvPr>
          <p:cNvCxnSpPr>
            <a:cxnSpLocks/>
          </p:cNvCxnSpPr>
          <p:nvPr/>
        </p:nvCxnSpPr>
        <p:spPr>
          <a:xfrm>
            <a:off x="2011701" y="5996818"/>
            <a:ext cx="8235242" cy="0"/>
          </a:xfrm>
          <a:prstGeom prst="line">
            <a:avLst/>
          </a:prstGeom>
          <a:ln w="38100">
            <a:solidFill>
              <a:srgbClr val="3045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/>
          </p:cNvPr>
          <p:cNvSpPr txBox="1">
            <a:spLocks/>
          </p:cNvSpPr>
          <p:nvPr/>
        </p:nvSpPr>
        <p:spPr bwMode="auto">
          <a:xfrm>
            <a:off x="9972330" y="6229268"/>
            <a:ext cx="2944630" cy="368076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ru-RU" sz="2000" b="1" dirty="0" err="1" smtClean="0">
                <a:solidFill>
                  <a:srgbClr val="20B2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КультПросвет</a:t>
            </a:r>
            <a:endParaRPr lang="ru-RU" sz="20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5" name="Заголовок 1">
            <a:extLst>
              <a:ext uri="{FF2B5EF4-FFF2-40B4-BE49-F238E27FC236}">
                <a16:creationId xmlns:a16="http://schemas.microsoft.com/office/drawing/2014/main" xmlns="" id="{15E6435B-8FA2-4E9F-A7A1-7F5DDAB46BE2}"/>
              </a:ext>
            </a:extLst>
          </p:cNvPr>
          <p:cNvSpPr txBox="1">
            <a:spLocks/>
          </p:cNvSpPr>
          <p:nvPr/>
        </p:nvSpPr>
        <p:spPr>
          <a:xfrm>
            <a:off x="921597" y="114790"/>
            <a:ext cx="10415449" cy="5876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b="1" dirty="0" smtClean="0"/>
              <a:t>РАЗВИТИЕ </a:t>
            </a:r>
            <a:r>
              <a:rPr lang="ru-RU" b="1" dirty="0"/>
              <a:t>ГОРОДСКОЙ СРЕДЫ: ЧЕЛОВЕК</a:t>
            </a:r>
          </a:p>
        </p:txBody>
      </p:sp>
      <p:sp>
        <p:nvSpPr>
          <p:cNvPr id="52" name="TextBox 92"/>
          <p:cNvSpPr txBox="1">
            <a:spLocks noChangeArrowheads="1"/>
          </p:cNvSpPr>
          <p:nvPr/>
        </p:nvSpPr>
        <p:spPr bwMode="auto">
          <a:xfrm>
            <a:off x="7997954" y="1321799"/>
            <a:ext cx="3825661" cy="178510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842963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42963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42963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42963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42963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429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429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429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429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sz="2200" b="1" dirty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Проведение соревнований при участии профессиональных спортивных ассоциаций</a:t>
            </a:r>
            <a:endParaRPr lang="ru-RU" sz="2200" dirty="0">
              <a:solidFill>
                <a:srgbClr val="30454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3" name="TextBox 92"/>
          <p:cNvSpPr txBox="1">
            <a:spLocks noChangeArrowheads="1"/>
          </p:cNvSpPr>
          <p:nvPr/>
        </p:nvSpPr>
        <p:spPr bwMode="auto">
          <a:xfrm>
            <a:off x="8142227" y="4169469"/>
            <a:ext cx="4048246" cy="110799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842963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842963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842963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842963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842963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8429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8429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8429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8429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sz="2200" b="1" dirty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Мероприятия в рамках Концепции «Активное долголетие»</a:t>
            </a:r>
          </a:p>
        </p:txBody>
      </p:sp>
      <p:pic>
        <p:nvPicPr>
          <p:cNvPr id="54" name="Рисунок 53">
            <a:extLst>
              <a:ext uri="{FF2B5EF4-FFF2-40B4-BE49-F238E27FC236}">
                <a16:creationId xmlns:a16="http://schemas.microsoft.com/office/drawing/2014/main" xmlns="" id="{B1231F7B-9A68-4734-922F-AE954E906A2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471" t="15544" r="20313" b="17422"/>
          <a:stretch/>
        </p:blipFill>
        <p:spPr>
          <a:xfrm>
            <a:off x="6427754" y="1633867"/>
            <a:ext cx="1501597" cy="1274897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xmlns="" id="{5FDB934F-57B2-4BBE-B145-1DF61171BEE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510" r="16496"/>
          <a:stretch/>
        </p:blipFill>
        <p:spPr>
          <a:xfrm>
            <a:off x="6556285" y="3976285"/>
            <a:ext cx="1392028" cy="1558376"/>
          </a:xfrm>
          <a:prstGeom prst="rect">
            <a:avLst/>
          </a:prstGeom>
        </p:spPr>
      </p:pic>
      <p:sp>
        <p:nvSpPr>
          <p:cNvPr id="63" name="TextBox 62">
            <a:extLst/>
          </p:cNvPr>
          <p:cNvSpPr txBox="1">
            <a:spLocks/>
          </p:cNvSpPr>
          <p:nvPr/>
        </p:nvSpPr>
        <p:spPr bwMode="auto">
          <a:xfrm>
            <a:off x="4394614" y="6284175"/>
            <a:ext cx="3402772" cy="422236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 algn="ctr">
              <a:defRPr/>
            </a:pPr>
            <a:r>
              <a:rPr lang="ru-RU" sz="2000" b="1" dirty="0" smtClean="0">
                <a:solidFill>
                  <a:srgbClr val="20B2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ЗДОРОВЬЕ</a:t>
            </a:r>
            <a:endParaRPr lang="ru-RU" sz="2000" b="1" dirty="0">
              <a:solidFill>
                <a:srgbClr val="20B2A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633819F0-5603-4AF5-84AC-9C418F84FB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2134" y="1654343"/>
            <a:ext cx="1254421" cy="125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8724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Box 76">
            <a:extLst/>
          </p:cNvPr>
          <p:cNvSpPr txBox="1">
            <a:spLocks/>
          </p:cNvSpPr>
          <p:nvPr/>
        </p:nvSpPr>
        <p:spPr bwMode="auto">
          <a:xfrm>
            <a:off x="-316270" y="6258977"/>
            <a:ext cx="3402772" cy="308659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 algn="ctr">
              <a:defRPr/>
            </a:pPr>
            <a:r>
              <a:rPr lang="ru-RU" sz="2000" b="1" dirty="0" smtClean="0">
                <a:solidFill>
                  <a:srgbClr val="20B2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УЧИСЬ в МОНО</a:t>
            </a:r>
            <a:endParaRPr lang="ru-RU" sz="2000" b="1" dirty="0">
              <a:solidFill>
                <a:srgbClr val="20B2A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Прямоугольник 2"/>
          <p:cNvSpPr>
            <a:spLocks noChangeArrowheads="1"/>
          </p:cNvSpPr>
          <p:nvPr/>
        </p:nvSpPr>
        <p:spPr bwMode="auto">
          <a:xfrm>
            <a:off x="2348940" y="3976285"/>
            <a:ext cx="415982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285750" lvl="1">
              <a:spcBef>
                <a:spcPct val="0"/>
              </a:spcBef>
              <a:buSzPct val="100000"/>
              <a:buFont typeface="Arial" panose="020B0604020202020204" pitchFamily="34" charset="0"/>
              <a:buChar char="•"/>
              <a:defRPr/>
            </a:pPr>
            <a:endParaRPr lang="ru-RU" alt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xmlns="" id="{A4425B11-8136-4278-95D3-D96154548428}"/>
              </a:ext>
            </a:extLst>
          </p:cNvPr>
          <p:cNvCxnSpPr>
            <a:cxnSpLocks/>
          </p:cNvCxnSpPr>
          <p:nvPr/>
        </p:nvCxnSpPr>
        <p:spPr>
          <a:xfrm flipH="1" flipV="1">
            <a:off x="6096000" y="1016005"/>
            <a:ext cx="5878" cy="4719603"/>
          </a:xfrm>
          <a:prstGeom prst="line">
            <a:avLst/>
          </a:prstGeom>
          <a:ln w="19050">
            <a:solidFill>
              <a:srgbClr val="AFABA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xmlns="" id="{F0B18213-B15D-4468-A629-349874EA7AD9}"/>
              </a:ext>
            </a:extLst>
          </p:cNvPr>
          <p:cNvCxnSpPr>
            <a:cxnSpLocks/>
          </p:cNvCxnSpPr>
          <p:nvPr/>
        </p:nvCxnSpPr>
        <p:spPr>
          <a:xfrm>
            <a:off x="2011701" y="5996818"/>
            <a:ext cx="8235242" cy="0"/>
          </a:xfrm>
          <a:prstGeom prst="line">
            <a:avLst/>
          </a:prstGeom>
          <a:ln w="38100">
            <a:solidFill>
              <a:srgbClr val="3045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/>
          </p:cNvPr>
          <p:cNvSpPr txBox="1">
            <a:spLocks/>
          </p:cNvSpPr>
          <p:nvPr/>
        </p:nvSpPr>
        <p:spPr bwMode="auto">
          <a:xfrm>
            <a:off x="9972330" y="6229268"/>
            <a:ext cx="2944630" cy="368076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ru-RU" sz="2000" b="1" dirty="0" err="1" smtClean="0">
                <a:solidFill>
                  <a:srgbClr val="20B2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КультПросвет</a:t>
            </a:r>
            <a:endParaRPr lang="ru-RU" sz="20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5" name="Заголовок 1">
            <a:extLst>
              <a:ext uri="{FF2B5EF4-FFF2-40B4-BE49-F238E27FC236}">
                <a16:creationId xmlns:a16="http://schemas.microsoft.com/office/drawing/2014/main" xmlns="" id="{15E6435B-8FA2-4E9F-A7A1-7F5DDAB46BE2}"/>
              </a:ext>
            </a:extLst>
          </p:cNvPr>
          <p:cNvSpPr txBox="1">
            <a:spLocks/>
          </p:cNvSpPr>
          <p:nvPr/>
        </p:nvSpPr>
        <p:spPr>
          <a:xfrm>
            <a:off x="921597" y="114790"/>
            <a:ext cx="10415449" cy="5876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b="1" dirty="0" smtClean="0"/>
              <a:t>РАЗВИТИЕ </a:t>
            </a:r>
            <a:r>
              <a:rPr lang="ru-RU" b="1" dirty="0"/>
              <a:t>ГОРОДСКОЙ СРЕДЫ: ЧЕЛОВЕК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xmlns="" id="{30EDC532-E2E6-422F-9735-A4AF5A683D83}"/>
              </a:ext>
            </a:extLst>
          </p:cNvPr>
          <p:cNvSpPr/>
          <p:nvPr/>
        </p:nvSpPr>
        <p:spPr>
          <a:xfrm>
            <a:off x="1678740" y="1353077"/>
            <a:ext cx="4048278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Реализация частных инвестиционных проектов в социально-культурной сфере с использование механизмов</a:t>
            </a:r>
            <a:r>
              <a:rPr lang="ru-RU" sz="2200" b="1" dirty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ГЧП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7547441" y="1368538"/>
            <a:ext cx="510046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sz="2200" b="1" dirty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Проведение «зонтичных» событийных мероприятий </a:t>
            </a:r>
            <a:endParaRPr lang="ru-RU" sz="2200" b="1" dirty="0" smtClean="0">
              <a:solidFill>
                <a:srgbClr val="30454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fontAlgn="ctr"/>
            <a:r>
              <a:rPr lang="ru-RU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</a:t>
            </a: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Фестиваль уличного кино</a:t>
            </a:r>
            <a:r>
              <a:rPr lang="ru-RU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</a:t>
            </a:r>
          </a:p>
          <a:p>
            <a:pPr fontAlgn="ctr"/>
            <a:r>
              <a:rPr lang="ru-RU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</a:t>
            </a: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Фестиваль науки</a:t>
            </a:r>
            <a:r>
              <a:rPr lang="ru-RU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</a:t>
            </a:r>
            <a:endParaRPr lang="ru-RU" sz="2200" b="1" dirty="0">
              <a:solidFill>
                <a:srgbClr val="30454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7547441" y="3446435"/>
            <a:ext cx="446058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fontAlgn="ctr">
              <a:spcBef>
                <a:spcPct val="0"/>
              </a:spcBef>
              <a:buSzPct val="100000"/>
              <a:defRPr/>
            </a:pPr>
            <a:r>
              <a:rPr lang="ru-RU" sz="2200" b="1" dirty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«Территория традиций»</a:t>
            </a:r>
            <a:r>
              <a:rPr lang="ru-RU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создание кварталов мастеров и центров креативного творчества в </a:t>
            </a:r>
            <a:r>
              <a:rPr lang="ru-RU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моногородах</a:t>
            </a:r>
            <a:endParaRPr lang="ru-RU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3" name="TextBox 62">
            <a:extLst/>
          </p:cNvPr>
          <p:cNvSpPr txBox="1">
            <a:spLocks/>
          </p:cNvSpPr>
          <p:nvPr/>
        </p:nvSpPr>
        <p:spPr bwMode="auto">
          <a:xfrm>
            <a:off x="4394614" y="6284175"/>
            <a:ext cx="3402772" cy="422236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 algn="ctr">
              <a:defRPr/>
            </a:pPr>
            <a:r>
              <a:rPr lang="ru-RU" sz="2000" b="1" dirty="0" smtClean="0">
                <a:solidFill>
                  <a:srgbClr val="20B2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ЗДОРОВЬЕ</a:t>
            </a:r>
            <a:endParaRPr lang="ru-RU" sz="2000" b="1" dirty="0">
              <a:solidFill>
                <a:srgbClr val="20B2A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E81D9EBB-0415-4C95-90EA-A2C92A652778}"/>
              </a:ext>
            </a:extLst>
          </p:cNvPr>
          <p:cNvSpPr/>
          <p:nvPr/>
        </p:nvSpPr>
        <p:spPr>
          <a:xfrm>
            <a:off x="1729577" y="3507425"/>
            <a:ext cx="445782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Синхронизация </a:t>
            </a: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мероприятий в области корпоративной </a:t>
            </a:r>
            <a:endParaRPr lang="ru-RU" sz="22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2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социальной </a:t>
            </a:r>
            <a:r>
              <a:rPr lang="ru-RU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ответственности ГРОП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89CD929-A277-442A-ACAA-AAC39353737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1615" y="1639898"/>
            <a:ext cx="1031782" cy="103178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03025EBF-363A-4719-BDF8-F97D7275AF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9086" y="3633262"/>
            <a:ext cx="1194877" cy="119487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A913074-B4C6-4268-AE0A-84F72C399A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7221" y="1588638"/>
            <a:ext cx="1194877" cy="119487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72DBC061-E4DA-46A1-AEBB-AC49B5A0BC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77492" y="3528167"/>
            <a:ext cx="1375420" cy="1375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69477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Box 76">
            <a:extLst/>
          </p:cNvPr>
          <p:cNvSpPr txBox="1">
            <a:spLocks/>
          </p:cNvSpPr>
          <p:nvPr/>
        </p:nvSpPr>
        <p:spPr bwMode="auto">
          <a:xfrm>
            <a:off x="-316270" y="6258977"/>
            <a:ext cx="3402772" cy="308659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 algn="ctr">
              <a:defRPr/>
            </a:pPr>
            <a:r>
              <a:rPr lang="ru-RU" sz="2000" b="1" dirty="0" smtClean="0">
                <a:solidFill>
                  <a:srgbClr val="20B2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УЧИСЬ в МОНО</a:t>
            </a:r>
            <a:endParaRPr lang="ru-RU" sz="2000" b="1" dirty="0">
              <a:solidFill>
                <a:srgbClr val="20B2A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Прямоугольник 2"/>
          <p:cNvSpPr>
            <a:spLocks noChangeArrowheads="1"/>
          </p:cNvSpPr>
          <p:nvPr/>
        </p:nvSpPr>
        <p:spPr bwMode="auto">
          <a:xfrm>
            <a:off x="2348940" y="3976285"/>
            <a:ext cx="415982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285750" lvl="1">
              <a:spcBef>
                <a:spcPct val="0"/>
              </a:spcBef>
              <a:buSzPct val="100000"/>
              <a:buFont typeface="Arial" panose="020B0604020202020204" pitchFamily="34" charset="0"/>
              <a:buChar char="•"/>
              <a:defRPr/>
            </a:pPr>
            <a:endParaRPr lang="ru-RU" alt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xmlns="" id="{A4425B11-8136-4278-95D3-D96154548428}"/>
              </a:ext>
            </a:extLst>
          </p:cNvPr>
          <p:cNvCxnSpPr>
            <a:cxnSpLocks/>
          </p:cNvCxnSpPr>
          <p:nvPr/>
        </p:nvCxnSpPr>
        <p:spPr>
          <a:xfrm flipH="1" flipV="1">
            <a:off x="6096000" y="1016005"/>
            <a:ext cx="5878" cy="4719603"/>
          </a:xfrm>
          <a:prstGeom prst="line">
            <a:avLst/>
          </a:prstGeom>
          <a:ln w="19050">
            <a:solidFill>
              <a:srgbClr val="AFABA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xmlns="" id="{F0B18213-B15D-4468-A629-349874EA7AD9}"/>
              </a:ext>
            </a:extLst>
          </p:cNvPr>
          <p:cNvCxnSpPr>
            <a:cxnSpLocks/>
          </p:cNvCxnSpPr>
          <p:nvPr/>
        </p:nvCxnSpPr>
        <p:spPr>
          <a:xfrm>
            <a:off x="2011701" y="5996818"/>
            <a:ext cx="8235242" cy="0"/>
          </a:xfrm>
          <a:prstGeom prst="line">
            <a:avLst/>
          </a:prstGeom>
          <a:ln w="38100">
            <a:solidFill>
              <a:srgbClr val="3045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/>
          </p:cNvPr>
          <p:cNvSpPr txBox="1">
            <a:spLocks/>
          </p:cNvSpPr>
          <p:nvPr/>
        </p:nvSpPr>
        <p:spPr bwMode="auto">
          <a:xfrm>
            <a:off x="9972330" y="6229268"/>
            <a:ext cx="2944630" cy="368076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>
              <a:defRPr/>
            </a:pPr>
            <a:r>
              <a:rPr lang="ru-RU" sz="2000" b="1" dirty="0" err="1" smtClean="0">
                <a:solidFill>
                  <a:srgbClr val="20B2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КультПросвет</a:t>
            </a:r>
            <a:endParaRPr lang="ru-RU" sz="2000" b="1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5" name="Заголовок 1">
            <a:extLst>
              <a:ext uri="{FF2B5EF4-FFF2-40B4-BE49-F238E27FC236}">
                <a16:creationId xmlns:a16="http://schemas.microsoft.com/office/drawing/2014/main" xmlns="" id="{15E6435B-8FA2-4E9F-A7A1-7F5DDAB46BE2}"/>
              </a:ext>
            </a:extLst>
          </p:cNvPr>
          <p:cNvSpPr txBox="1">
            <a:spLocks/>
          </p:cNvSpPr>
          <p:nvPr/>
        </p:nvSpPr>
        <p:spPr>
          <a:xfrm>
            <a:off x="921597" y="114790"/>
            <a:ext cx="10415449" cy="5876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rgbClr val="2F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b="1" dirty="0" smtClean="0"/>
              <a:t>РАЗВИТИЕ </a:t>
            </a:r>
            <a:r>
              <a:rPr lang="ru-RU" b="1" dirty="0"/>
              <a:t>ГОРОДСКОЙ СРЕДЫ: ЧЕЛОВЕК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xmlns="" id="{30EDC532-E2E6-422F-9735-A4AF5A683D83}"/>
              </a:ext>
            </a:extLst>
          </p:cNvPr>
          <p:cNvSpPr/>
          <p:nvPr/>
        </p:nvSpPr>
        <p:spPr>
          <a:xfrm>
            <a:off x="1678740" y="1353077"/>
            <a:ext cx="4048278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Реализация частных инвестиционных проектов в социально-культурной сфере с использование механизмов</a:t>
            </a:r>
            <a:r>
              <a:rPr lang="ru-RU" sz="2200" b="1" dirty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ГЧП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7547441" y="1368538"/>
            <a:ext cx="510046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sz="2200" b="1" dirty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Проведение «зонтичных» событийных мероприятий </a:t>
            </a:r>
            <a:endParaRPr lang="ru-RU" sz="2200" b="1" dirty="0" smtClean="0">
              <a:solidFill>
                <a:srgbClr val="30454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fontAlgn="ctr"/>
            <a:r>
              <a:rPr lang="ru-RU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</a:t>
            </a: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Фестиваль уличного кино</a:t>
            </a:r>
            <a:r>
              <a:rPr lang="ru-RU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</a:t>
            </a:r>
          </a:p>
          <a:p>
            <a:pPr fontAlgn="ctr"/>
            <a:r>
              <a:rPr lang="ru-RU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</a:t>
            </a: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Фестиваль науки</a:t>
            </a:r>
            <a:r>
              <a:rPr lang="ru-RU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</a:t>
            </a:r>
            <a:endParaRPr lang="ru-RU" sz="2200" b="1" dirty="0">
              <a:solidFill>
                <a:srgbClr val="30454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7547441" y="3446435"/>
            <a:ext cx="446058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fontAlgn="ctr">
              <a:spcBef>
                <a:spcPct val="0"/>
              </a:spcBef>
              <a:buSzPct val="100000"/>
              <a:defRPr/>
            </a:pPr>
            <a:r>
              <a:rPr lang="ru-RU" sz="2200" b="1" dirty="0">
                <a:solidFill>
                  <a:srgbClr val="30454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«Территория традиций»</a:t>
            </a:r>
            <a:r>
              <a:rPr lang="ru-RU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создание кварталов мастеров и центров креативного творчества в </a:t>
            </a:r>
            <a:r>
              <a:rPr lang="ru-RU" sz="22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моногородах</a:t>
            </a:r>
            <a:endParaRPr lang="ru-RU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3" name="TextBox 62">
            <a:extLst/>
          </p:cNvPr>
          <p:cNvSpPr txBox="1">
            <a:spLocks/>
          </p:cNvSpPr>
          <p:nvPr/>
        </p:nvSpPr>
        <p:spPr bwMode="auto">
          <a:xfrm>
            <a:off x="4394614" y="6284175"/>
            <a:ext cx="3402772" cy="422236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 algn="ctr">
              <a:defRPr/>
            </a:pPr>
            <a:r>
              <a:rPr lang="ru-RU" sz="2000" b="1" dirty="0" smtClean="0">
                <a:solidFill>
                  <a:srgbClr val="20B2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ЗДОРОВЬЕ</a:t>
            </a:r>
            <a:endParaRPr lang="ru-RU" sz="2000" b="1" dirty="0">
              <a:solidFill>
                <a:srgbClr val="20B2A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89CD929-A277-442A-ACAA-AAC39353737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1615" y="1639898"/>
            <a:ext cx="1031782" cy="103178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A913074-B4C6-4268-AE0A-84F72C399A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7221" y="1588638"/>
            <a:ext cx="1194877" cy="119487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72DBC061-E4DA-46A1-AEBB-AC49B5A0BC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77492" y="3528167"/>
            <a:ext cx="1375420" cy="1375420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225006" y="934841"/>
            <a:ext cx="11901379" cy="5654094"/>
          </a:xfrm>
          <a:prstGeom prst="rect">
            <a:avLst/>
          </a:prstGeom>
          <a:solidFill>
            <a:srgbClr val="ABB0B3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E81D9EBB-0415-4C95-90EA-A2C92A652778}"/>
              </a:ext>
            </a:extLst>
          </p:cNvPr>
          <p:cNvSpPr/>
          <p:nvPr/>
        </p:nvSpPr>
        <p:spPr>
          <a:xfrm>
            <a:off x="1729577" y="3507425"/>
            <a:ext cx="44578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Синхронизация 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мероприятий в области корпоративной </a:t>
            </a:r>
            <a:endParaRPr lang="ru-RU" sz="24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24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социальной </a:t>
            </a:r>
            <a:r>
              <a:rPr lang="ru-RU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ответственности ГРОП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03025EBF-363A-4719-BDF8-F97D7275AF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9086" y="3633262"/>
            <a:ext cx="1194877" cy="119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87906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Шаблон_презентации.potx" id="{EA7BFCB4-C7BE-4BFB-B6D1-A4F561CFAB7F}" vid="{608BE079-A222-499B-8645-821F39CFED3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Шаблон_презентации_20181102</Template>
  <TotalTime>9731</TotalTime>
  <Words>791</Words>
  <Application>Microsoft Office PowerPoint</Application>
  <PresentationFormat>Произвольный</PresentationFormat>
  <Paragraphs>218</Paragraphs>
  <Slides>19</Slides>
  <Notes>15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РАЗВИТИЕ МОНОГОРОДОВ: ИТОГИ И ПЕРСПЕКТИВЫ</vt:lpstr>
      <vt:lpstr>РАЗВИТИЕ МОНОГОРОДОВ: ИТОГИ И ПЕРСПЕКТИВЫ</vt:lpstr>
      <vt:lpstr>СДЕЛАЛИ ВМЕСТЕ</vt:lpstr>
      <vt:lpstr>СДЕЛАЛИ ВМЕСТЕ</vt:lpstr>
      <vt:lpstr>РЕШАЕМ ВМЕСТЕ</vt:lpstr>
      <vt:lpstr>Развитие городской экономики моногородов</vt:lpstr>
      <vt:lpstr>Слайд 7</vt:lpstr>
      <vt:lpstr>Слайд 8</vt:lpstr>
      <vt:lpstr>Слайд 9</vt:lpstr>
      <vt:lpstr>МОНОГОРОДА.РФ</vt:lpstr>
      <vt:lpstr>РАБОТА В ГОРОДЕ</vt:lpstr>
      <vt:lpstr>#СДЕЛАНОВМОНО</vt:lpstr>
      <vt:lpstr>#СДЕЛАНОВМОНО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 Волгин</dc:creator>
  <cp:lastModifiedBy>Алексей</cp:lastModifiedBy>
  <cp:revision>445</cp:revision>
  <cp:lastPrinted>2019-01-15T16:14:48Z</cp:lastPrinted>
  <dcterms:created xsi:type="dcterms:W3CDTF">2018-11-02T07:05:00Z</dcterms:created>
  <dcterms:modified xsi:type="dcterms:W3CDTF">2019-01-17T11:04:54Z</dcterms:modified>
</cp:coreProperties>
</file>