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8" r:id="rId2"/>
    <p:sldId id="488" r:id="rId3"/>
    <p:sldId id="489" r:id="rId4"/>
    <p:sldId id="409" r:id="rId5"/>
    <p:sldId id="411" r:id="rId6"/>
    <p:sldId id="410" r:id="rId7"/>
    <p:sldId id="430" r:id="rId8"/>
    <p:sldId id="534" r:id="rId9"/>
    <p:sldId id="508" r:id="rId10"/>
    <p:sldId id="524" r:id="rId11"/>
    <p:sldId id="499" r:id="rId12"/>
    <p:sldId id="505" r:id="rId13"/>
    <p:sldId id="519" r:id="rId14"/>
    <p:sldId id="523" r:id="rId15"/>
    <p:sldId id="535" r:id="rId16"/>
    <p:sldId id="500" r:id="rId17"/>
    <p:sldId id="498" r:id="rId18"/>
    <p:sldId id="502" r:id="rId19"/>
    <p:sldId id="513" r:id="rId20"/>
    <p:sldId id="518" r:id="rId21"/>
    <p:sldId id="528" r:id="rId22"/>
    <p:sldId id="501" r:id="rId23"/>
    <p:sldId id="515" r:id="rId24"/>
    <p:sldId id="503" r:id="rId25"/>
    <p:sldId id="536" r:id="rId26"/>
    <p:sldId id="415" r:id="rId27"/>
    <p:sldId id="516" r:id="rId28"/>
    <p:sldId id="537" r:id="rId29"/>
    <p:sldId id="509" r:id="rId30"/>
    <p:sldId id="510" r:id="rId31"/>
    <p:sldId id="416" r:id="rId32"/>
    <p:sldId id="525" r:id="rId33"/>
    <p:sldId id="511" r:id="rId34"/>
    <p:sldId id="517" r:id="rId35"/>
    <p:sldId id="512" r:id="rId36"/>
    <p:sldId id="428" r:id="rId37"/>
    <p:sldId id="429" r:id="rId38"/>
    <p:sldId id="529" r:id="rId39"/>
    <p:sldId id="538" r:id="rId40"/>
    <p:sldId id="539" r:id="rId41"/>
    <p:sldId id="530" r:id="rId42"/>
    <p:sldId id="540" r:id="rId43"/>
    <p:sldId id="541" r:id="rId44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12" autoAdjust="0"/>
    <p:restoredTop sz="98016" autoAdjust="0"/>
  </p:normalViewPr>
  <p:slideViewPr>
    <p:cSldViewPr snapToGrid="0">
      <p:cViewPr>
        <p:scale>
          <a:sx n="100" d="100"/>
          <a:sy n="100" d="100"/>
        </p:scale>
        <p:origin x="-72" y="-18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48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149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171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4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6038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079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039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9176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6457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7934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639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727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990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074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34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6402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8227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7592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0934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0174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290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67462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76753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7474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1486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7109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46495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45128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56800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1573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011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8958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8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43143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42930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262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6515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64891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722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>
              <a:alpha val="5882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09709"/>
            <a:ext cx="12192000" cy="17095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5553" y="44105"/>
            <a:ext cx="4180176" cy="4631635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35789" y="3"/>
            <a:ext cx="3752851" cy="1628775"/>
            <a:chOff x="335790" y="0"/>
            <a:chExt cx="3752850" cy="162877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790" y="0"/>
              <a:ext cx="3752850" cy="1619250"/>
            </a:xfrm>
            <a:prstGeom prst="rect">
              <a:avLst/>
            </a:prstGeom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00188" y="0"/>
              <a:ext cx="2505075" cy="162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Прямоугольник 14"/>
          <p:cNvSpPr/>
          <p:nvPr/>
        </p:nvSpPr>
        <p:spPr>
          <a:xfrm>
            <a:off x="7374837" y="2"/>
            <a:ext cx="4502427" cy="4691271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796759"/>
            <a:ext cx="7060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Антикоррупционное декларирование. Методические рекомендации Минтруда России</a:t>
            </a:r>
            <a:endParaRPr lang="ru-RU" sz="2800" dirty="0"/>
          </a:p>
        </p:txBody>
      </p:sp>
      <p:sp>
        <p:nvSpPr>
          <p:cNvPr id="16" name="TextBox 9"/>
          <p:cNvSpPr txBox="1"/>
          <p:nvPr/>
        </p:nvSpPr>
        <p:spPr>
          <a:xfrm>
            <a:off x="6647041" y="5010383"/>
            <a:ext cx="53728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государственной политики в сфере государственной и муниципальной службы, противодействия коррупции Минтруда России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789" y="5842132"/>
            <a:ext cx="26264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января 2021 г.</a:t>
            </a:r>
          </a:p>
        </p:txBody>
      </p:sp>
    </p:spTree>
    <p:extLst>
      <p:ext uri="{BB962C8B-B14F-4D97-AF65-F5344CB8AC3E}">
        <p14:creationId xmlns:p14="http://schemas.microsoft.com/office/powerpoint/2010/main" xmlns="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Полномочия Минтруда России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и антикоррупционные требования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BF9FBB-95A8-4444-AA47-0FCFC9E336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18840"/>
          <a:stretch/>
        </p:blipFill>
        <p:spPr>
          <a:xfrm>
            <a:off x="382999" y="2496207"/>
            <a:ext cx="3255633" cy="330281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C288374-CEA7-4E96-8FA3-EC89CB952D5C}"/>
              </a:ext>
            </a:extLst>
          </p:cNvPr>
          <p:cNvSpPr/>
          <p:nvPr/>
        </p:nvSpPr>
        <p:spPr>
          <a:xfrm>
            <a:off x="5572031" y="3707514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Издание инструктивно-методических материалов по вопросам противодействия коррупции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AD3203D8-C1D7-4609-B0E7-F845B94F102E}"/>
              </a:ext>
            </a:extLst>
          </p:cNvPr>
          <p:cNvSpPr/>
          <p:nvPr/>
        </p:nvSpPr>
        <p:spPr>
          <a:xfrm>
            <a:off x="5572032" y="2566187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Оказание консультативной и методической помощи в реализации требований антикоррупционного законодательства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12D69DEF-B993-44FC-9629-3AFBF3386676}"/>
              </a:ext>
            </a:extLst>
          </p:cNvPr>
          <p:cNvSpPr/>
          <p:nvPr/>
        </p:nvSpPr>
        <p:spPr>
          <a:xfrm>
            <a:off x="5572032" y="4906314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Консультативно-методическое обеспечение мер, направленных на предупреждение коррупции в организациях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B5FE7C0A-D1E8-48D3-8FC5-F6200E84B79A}"/>
              </a:ext>
            </a:extLst>
          </p:cNvPr>
          <p:cNvCxnSpPr/>
          <p:nvPr/>
        </p:nvCxnSpPr>
        <p:spPr>
          <a:xfrm>
            <a:off x="4196939" y="3553284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7F09EB5E-447D-45E3-B267-1CF4A7BAC88E}"/>
              </a:ext>
            </a:extLst>
          </p:cNvPr>
          <p:cNvCxnSpPr/>
          <p:nvPr/>
        </p:nvCxnSpPr>
        <p:spPr>
          <a:xfrm>
            <a:off x="4158838" y="4673972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0DDFF4D-277F-4499-B6BE-2C1FFC1282E7}"/>
              </a:ext>
            </a:extLst>
          </p:cNvPr>
          <p:cNvSpPr txBox="1"/>
          <p:nvPr/>
        </p:nvSpPr>
        <p:spPr>
          <a:xfrm>
            <a:off x="4240709" y="251197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9B16F6AF-D322-44FE-B35B-A35FD612411A}"/>
              </a:ext>
            </a:extLst>
          </p:cNvPr>
          <p:cNvSpPr txBox="1"/>
          <p:nvPr/>
        </p:nvSpPr>
        <p:spPr>
          <a:xfrm>
            <a:off x="4240709" y="364130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199D43F-4EEB-4FF3-9AFA-08E82CB8B597}"/>
              </a:ext>
            </a:extLst>
          </p:cNvPr>
          <p:cNvSpPr txBox="1"/>
          <p:nvPr/>
        </p:nvSpPr>
        <p:spPr>
          <a:xfrm>
            <a:off x="4240709" y="484583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xmlns="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материалы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Минтруда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B111F8-7848-4770-91B8-0ADFAD9E8E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20327"/>
          <a:stretch/>
        </p:blipFill>
        <p:spPr>
          <a:xfrm>
            <a:off x="8253190" y="2593415"/>
            <a:ext cx="3254400" cy="324108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049F9D4-F545-4AFE-8A16-825683BA0331}"/>
              </a:ext>
            </a:extLst>
          </p:cNvPr>
          <p:cNvSpPr/>
          <p:nvPr/>
        </p:nvSpPr>
        <p:spPr>
          <a:xfrm>
            <a:off x="1753573" y="3830730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Размещены в открытом доступе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491AA52-3A72-466B-96E7-CEFA12881D68}"/>
              </a:ext>
            </a:extLst>
          </p:cNvPr>
          <p:cNvSpPr/>
          <p:nvPr/>
        </p:nvSpPr>
        <p:spPr>
          <a:xfrm>
            <a:off x="1753574" y="2689403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Согласованы с заинтересованными федеральными государственными органами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E68CF127-9D34-467F-976B-AAB7F99E92C9}"/>
              </a:ext>
            </a:extLst>
          </p:cNvPr>
          <p:cNvSpPr/>
          <p:nvPr/>
        </p:nvSpPr>
        <p:spPr>
          <a:xfrm>
            <a:off x="1753574" y="5029530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Корректируются при необходимости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5D47D969-4F82-4284-A19E-C90E11F9E57F}"/>
              </a:ext>
            </a:extLst>
          </p:cNvPr>
          <p:cNvCxnSpPr/>
          <p:nvPr/>
        </p:nvCxnSpPr>
        <p:spPr>
          <a:xfrm>
            <a:off x="378481" y="3676500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4B990A99-66F8-4D79-95FC-2BD52DDF74A8}"/>
              </a:ext>
            </a:extLst>
          </p:cNvPr>
          <p:cNvCxnSpPr/>
          <p:nvPr/>
        </p:nvCxnSpPr>
        <p:spPr>
          <a:xfrm>
            <a:off x="340380" y="4797188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C94A30F-8EA4-4A8D-A8F8-331DB49A68B9}"/>
              </a:ext>
            </a:extLst>
          </p:cNvPr>
          <p:cNvSpPr txBox="1"/>
          <p:nvPr/>
        </p:nvSpPr>
        <p:spPr>
          <a:xfrm>
            <a:off x="422251" y="263518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55D0C5E-8107-49C0-B1B7-963D25B27F75}"/>
              </a:ext>
            </a:extLst>
          </p:cNvPr>
          <p:cNvSpPr txBox="1"/>
          <p:nvPr/>
        </p:nvSpPr>
        <p:spPr>
          <a:xfrm>
            <a:off x="422251" y="376452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5851FE4-2BE0-4C88-B658-93E11CF33F72}"/>
              </a:ext>
            </a:extLst>
          </p:cNvPr>
          <p:cNvSpPr txBox="1"/>
          <p:nvPr/>
        </p:nvSpPr>
        <p:spPr>
          <a:xfrm>
            <a:off x="422251" y="496904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xmlns="" val="354555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74"/>
          <p:cNvGrpSpPr/>
          <p:nvPr/>
        </p:nvGrpSpPr>
        <p:grpSpPr>
          <a:xfrm>
            <a:off x="8978900" y="3732133"/>
            <a:ext cx="3311339" cy="2959369"/>
            <a:chOff x="14076775" y="-317769"/>
            <a:chExt cx="3311339" cy="2959369"/>
          </a:xfrm>
        </p:grpSpPr>
        <p:pic>
          <p:nvPicPr>
            <p:cNvPr id="32" name="Picture 2" descr="C:\Users\TuguchevNM\Downloads\noun_741293_cc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b="13651"/>
            <a:stretch>
              <a:fillRect/>
            </a:stretch>
          </p:blipFill>
          <p:spPr bwMode="auto">
            <a:xfrm>
              <a:off x="14076775" y="-217715"/>
              <a:ext cx="3311339" cy="2859315"/>
            </a:xfrm>
            <a:prstGeom prst="rect">
              <a:avLst/>
            </a:prstGeom>
            <a:noFill/>
          </p:spPr>
        </p:pic>
        <p:sp>
          <p:nvSpPr>
            <p:cNvPr id="33" name="Прямоугольник 32"/>
            <p:cNvSpPr/>
            <p:nvPr/>
          </p:nvSpPr>
          <p:spPr>
            <a:xfrm>
              <a:off x="14615886" y="-317769"/>
              <a:ext cx="2322286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49603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Методическое обеспечение представления сведений</a:t>
            </a:r>
          </a:p>
        </p:txBody>
      </p:sp>
      <p:sp>
        <p:nvSpPr>
          <p:cNvPr id="21" name="Шестиугольник 20"/>
          <p:cNvSpPr/>
          <p:nvPr/>
        </p:nvSpPr>
        <p:spPr>
          <a:xfrm>
            <a:off x="1476191" y="1595671"/>
            <a:ext cx="4812631" cy="1770038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2021 году 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(</a:t>
            </a:r>
            <a:r>
              <a:rPr lang="ru-RU" sz="1200" b="1" dirty="0"/>
              <a:t>за отчетный 2020 год)</a:t>
            </a:r>
            <a:endParaRPr lang="ru-RU" sz="1200" dirty="0"/>
          </a:p>
        </p:txBody>
      </p:sp>
      <p:sp>
        <p:nvSpPr>
          <p:cNvPr id="25" name="Шестиугольник 24"/>
          <p:cNvSpPr/>
          <p:nvPr/>
        </p:nvSpPr>
        <p:spPr>
          <a:xfrm>
            <a:off x="5933654" y="3083216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проведению анализа сведений о доходах, расходах, об имуществе и обязательствах имущественного характера</a:t>
            </a:r>
            <a:endParaRPr lang="ru-RU" sz="1200" dirty="0"/>
          </a:p>
        </p:txBody>
      </p:sp>
      <p:sp>
        <p:nvSpPr>
          <p:cNvPr id="22" name="Шестиугольник 21"/>
          <p:cNvSpPr/>
          <p:nvPr/>
        </p:nvSpPr>
        <p:spPr>
          <a:xfrm>
            <a:off x="1475622" y="4570801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Обзор практики привлечения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к </a:t>
            </a:r>
            <a:r>
              <a:rPr lang="ru-RU" sz="1800" b="1" dirty="0"/>
              <a:t>ответственности</a:t>
            </a:r>
            <a:r>
              <a:rPr lang="ru-RU" sz="1400" b="1" dirty="0"/>
              <a:t> </a:t>
            </a:r>
          </a:p>
          <a:p>
            <a:pPr algn="ctr"/>
            <a:r>
              <a:rPr lang="ru-RU" sz="1200" b="1" dirty="0"/>
              <a:t>государственных (муниципальных) служащих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в целях противодействия коррупции</a:t>
            </a:r>
            <a:endParaRPr lang="ru-RU" sz="1000" dirty="0"/>
          </a:p>
        </p:txBody>
      </p:sp>
      <p:pic>
        <p:nvPicPr>
          <p:cNvPr id="1026" name="Picture 2" descr="http://qrcoder.ru/code/?https%3A%2F%2Fmintrud.gov.ru%2Fministry%2Fprogramms%2Fanticorruption%2F9%2F5&amp;4&amp;0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621" y="194069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mintrud.gov.ru%2Fministry%2Fprogramms%2Fanticorruption%2F9%2F12&amp;4&amp;0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3203" y="3428463"/>
            <a:ext cx="1080706" cy="10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mintrud.gov.ru%2Fministry%2Fprogramms%2Fanticorruption%2F9%2F7&amp;4&amp;0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621" y="498126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72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472134" y="3236607"/>
            <a:ext cx="3765771" cy="3180235"/>
            <a:chOff x="8472134" y="3236607"/>
            <a:chExt cx="3765771" cy="31802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5549"/>
            <a:stretch/>
          </p:blipFill>
          <p:spPr>
            <a:xfrm>
              <a:off x="8472134" y="3236607"/>
              <a:ext cx="3765771" cy="3180235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8819050" y="3278248"/>
              <a:ext cx="2966551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проведению анализа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585008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аспекты</a:t>
            </a:r>
          </a:p>
        </p:txBody>
      </p:sp>
      <p:sp>
        <p:nvSpPr>
          <p:cNvPr id="26" name="Шестиугольник 25"/>
          <p:cNvSpPr/>
          <p:nvPr/>
        </p:nvSpPr>
        <p:spPr>
          <a:xfrm>
            <a:off x="1647562" y="4129712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Сопоставление с предыдущей справкой, чтобы не было «потерь»</a:t>
            </a:r>
          </a:p>
        </p:txBody>
      </p:sp>
      <p:sp>
        <p:nvSpPr>
          <p:cNvPr id="27" name="Шестиугольник 26"/>
          <p:cNvSpPr/>
          <p:nvPr/>
        </p:nvSpPr>
        <p:spPr>
          <a:xfrm>
            <a:off x="1652732" y="2237784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Необходимо быть внимательным: сверяться с документами, заполнять все </a:t>
            </a:r>
            <a:r>
              <a:rPr lang="ru-RU" b="1" dirty="0" smtClean="0"/>
              <a:t>необходимые </a:t>
            </a:r>
            <a:r>
              <a:rPr lang="ru-RU" b="1" dirty="0"/>
              <a:t>графы и т.д.</a:t>
            </a:r>
          </a:p>
        </p:txBody>
      </p:sp>
      <p:sp>
        <p:nvSpPr>
          <p:cNvPr id="28" name="Шестиугольник 27"/>
          <p:cNvSpPr/>
          <p:nvPr/>
        </p:nvSpPr>
        <p:spPr>
          <a:xfrm>
            <a:off x="5770970" y="3092229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Соблюдение формальной логики: есть уведомление об иной оплачиваемой работе, </a:t>
            </a:r>
            <a:r>
              <a:rPr lang="en-US" b="1" dirty="0"/>
              <a:t>- </a:t>
            </a:r>
            <a:r>
              <a:rPr lang="ru-RU" b="1" dirty="0"/>
              <a:t>требуется указать доход, имеется вклад – доход и т.д.</a:t>
            </a:r>
          </a:p>
        </p:txBody>
      </p:sp>
      <p:sp>
        <p:nvSpPr>
          <p:cNvPr id="29" name="Шестиугольник 28"/>
          <p:cNvSpPr/>
          <p:nvPr/>
        </p:nvSpPr>
        <p:spPr>
          <a:xfrm>
            <a:off x="5770970" y="4984157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«Уникальная» ситуация: приложите сразу подтверждающие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xmlns="" val="29375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51406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63959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(1)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6027" y="3074502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Имеет значение перечень, действовавший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на отчетную дату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374399" y="5784142"/>
            <a:ext cx="5443200" cy="87582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Указание СНИЛС обязательно при его наличии;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с ноября 2013 года присваивается новорожденным в </a:t>
            </a:r>
            <a:r>
              <a:rPr lang="ru-RU" b="1" dirty="0" err="1">
                <a:solidFill>
                  <a:schemeClr val="accent5"/>
                </a:solidFill>
              </a:rPr>
              <a:t>беззаявительном</a:t>
            </a:r>
            <a:r>
              <a:rPr lang="ru-RU" b="1" dirty="0">
                <a:solidFill>
                  <a:schemeClr val="accent5"/>
                </a:solidFill>
              </a:rPr>
              <a:t> порядке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95529"/>
            <a:ext cx="5443200" cy="87582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Участие гражданина в конкурсе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не предусматривает представление сведений, так как отсутствуют правовые основания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4475" y="3753653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Если сведения представлены, а лицо уволилось, то на сайте сведения не размещаются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23850" y="4436329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Если лицо не представило сведения,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то представить уточненные оно не может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92060" y="2102503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Сельский депутат, замещающий иную муниципальную должность, представляет сведения по каждой должности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392060" y="3074502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Доход при ПСН указывается на основании книги учета доходов ИП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25100" y="5119005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 справке могут быть приложены любые применимые документы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92060" y="3747701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Доход при ЕСХН указывается на основании налоговой декларации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92060" y="4420900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«Самозанятый» может узнать свой доход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приложении «Мой налог»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92060" y="5119005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Информацию о выплатах по больничному необходимо получать в ФСС</a:t>
            </a:r>
          </a:p>
        </p:txBody>
      </p:sp>
    </p:spTree>
    <p:extLst>
      <p:ext uri="{BB962C8B-B14F-4D97-AF65-F5344CB8AC3E}">
        <p14:creationId xmlns:p14="http://schemas.microsoft.com/office/powerpoint/2010/main" xmlns="" val="71732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(2)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14510" y="3703121"/>
            <a:ext cx="5443200" cy="244455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Продажа имущества в долевой или совместной собственности с «неизвестным» распределением средств подразумевает отражение дохода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соответствующих пропорциях </a:t>
            </a:r>
          </a:p>
          <a:p>
            <a:r>
              <a:rPr lang="ru-RU" dirty="0">
                <a:solidFill>
                  <a:schemeClr val="accent5"/>
                </a:solidFill>
              </a:rPr>
              <a:t>(исключение, если происходит продажа имущества внутри </a:t>
            </a:r>
            <a:r>
              <a:rPr lang="ru-RU" dirty="0" smtClean="0">
                <a:solidFill>
                  <a:schemeClr val="accent5"/>
                </a:solidFill>
              </a:rPr>
              <a:t>семьи служащего </a:t>
            </a:r>
            <a:r>
              <a:rPr lang="ru-RU" dirty="0">
                <a:solidFill>
                  <a:schemeClr val="accent5"/>
                </a:solidFill>
              </a:rPr>
              <a:t>(работника) </a:t>
            </a:r>
            <a:r>
              <a:rPr lang="ru-RU" dirty="0" smtClean="0">
                <a:solidFill>
                  <a:schemeClr val="accent5"/>
                </a:solidFill>
              </a:rPr>
              <a:t>с </a:t>
            </a:r>
            <a:r>
              <a:rPr lang="ru-RU" dirty="0">
                <a:solidFill>
                  <a:schemeClr val="accent5"/>
                </a:solidFill>
              </a:rPr>
              <a:t>учетом положений </a:t>
            </a:r>
            <a:r>
              <a:rPr lang="ru-RU" dirty="0" err="1">
                <a:solidFill>
                  <a:schemeClr val="accent5"/>
                </a:solidFill>
              </a:rPr>
              <a:t>пп</a:t>
            </a:r>
            <a:r>
              <a:rPr lang="ru-RU" dirty="0">
                <a:solidFill>
                  <a:schemeClr val="accent5"/>
                </a:solidFill>
              </a:rPr>
              <a:t>. 10 п. 64 Методических рекомендаций)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393171" y="2097257"/>
            <a:ext cx="5443200" cy="121247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Приведены примеры федеральных выплат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связи с распространением </a:t>
            </a:r>
            <a:r>
              <a:rPr lang="en-US" b="1" dirty="0">
                <a:solidFill>
                  <a:schemeClr val="accent5"/>
                </a:solidFill>
              </a:rPr>
              <a:t>COVID-19</a:t>
            </a:r>
            <a:endParaRPr lang="ru-RU" b="1" dirty="0">
              <a:solidFill>
                <a:schemeClr val="accent5"/>
              </a:solidFill>
            </a:endParaRPr>
          </a:p>
          <a:p>
            <a:r>
              <a:rPr lang="ru-RU" dirty="0">
                <a:solidFill>
                  <a:schemeClr val="accent5"/>
                </a:solidFill>
              </a:rPr>
              <a:t>(в рамках региональных выплат используйте аналогичный подход)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402696" y="4774614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accent5"/>
                </a:solidFill>
              </a:rPr>
              <a:t>Паенакопление</a:t>
            </a:r>
            <a:r>
              <a:rPr lang="ru-RU" b="1" dirty="0">
                <a:solidFill>
                  <a:schemeClr val="accent5"/>
                </a:solidFill>
              </a:rPr>
              <a:t> имеет специальное основание приобретения права собственности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393171" y="3436051"/>
            <a:ext cx="5443200" cy="121247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Сделка до приобретения статуса служащего (работника) или супругой (супругом) до вступления в брак со служащим (работником)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не отражается в разделе 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402696" y="5467932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Используйте Указание Банка России от 15 апреля 2020 г. № 5440-У при заполнении справки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C762DC2-48C4-443D-AA49-62D00B67C60B}"/>
              </a:ext>
            </a:extLst>
          </p:cNvPr>
          <p:cNvSpPr/>
          <p:nvPr/>
        </p:nvSpPr>
        <p:spPr>
          <a:xfrm>
            <a:off x="6393171" y="6127839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Передача имущества в доверительное управление не отменяет право собственности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47F200E9-EA68-4E1B-9DBB-26406B75B22F}"/>
              </a:ext>
            </a:extLst>
          </p:cNvPr>
          <p:cNvSpPr/>
          <p:nvPr/>
        </p:nvSpPr>
        <p:spPr>
          <a:xfrm>
            <a:off x="314510" y="2097257"/>
            <a:ext cx="5443200" cy="15176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Движение средств внутри семьи не является доходом за исключением случая, когда денежные средства предоставляются лицом,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отношении которого не может быть представлена справка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88071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(3)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3850" y="2781538"/>
            <a:ext cx="544195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Договор на брокерское обслуживание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не </a:t>
            </a:r>
            <a:r>
              <a:rPr lang="ru-RU" b="1" dirty="0">
                <a:solidFill>
                  <a:schemeClr val="accent5"/>
                </a:solidFill>
              </a:rPr>
              <a:t>является основанием права собственности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на </a:t>
            </a:r>
            <a:r>
              <a:rPr lang="ru-RU" b="1" dirty="0">
                <a:solidFill>
                  <a:schemeClr val="accent5"/>
                </a:solidFill>
              </a:rPr>
              <a:t>ценные бумаги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392546" y="3485277"/>
            <a:ext cx="544320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Отчуждение доли имущества в связи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с </a:t>
            </a:r>
            <a:r>
              <a:rPr lang="ru-RU" b="1" dirty="0">
                <a:solidFill>
                  <a:schemeClr val="accent5"/>
                </a:solidFill>
              </a:rPr>
              <a:t>использованием материнского капитала отражается в разделе 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82490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Имущество с неоднородными признаками указывается отдельными позициями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3850" y="3823699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Амортизация ценной бумаги уменьшает ее номинальную стоимость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93796" y="2082490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«Маржинальные сделки» и незакрытые сделки СВОП и РЕПО отражаются в подразделе 6.2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400074" y="2781538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Пенсионное страхование не отражается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в </a:t>
            </a:r>
            <a:r>
              <a:rPr lang="ru-RU" b="1" dirty="0">
                <a:solidFill>
                  <a:schemeClr val="accent5"/>
                </a:solidFill>
              </a:rPr>
              <a:t>подразделе 6.2</a:t>
            </a:r>
          </a:p>
        </p:txBody>
      </p:sp>
    </p:spTree>
    <p:extLst>
      <p:ext uri="{BB962C8B-B14F-4D97-AF65-F5344CB8AC3E}">
        <p14:creationId xmlns:p14="http://schemas.microsoft.com/office/powerpoint/2010/main" xmlns="" val="71114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82992" y="3409051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Определить семейное положение (супруга (супруг) и несовершеннолетние дети)</a:t>
            </a:r>
          </a:p>
          <a:p>
            <a:r>
              <a:rPr lang="ru-RU" b="1" dirty="0">
                <a:solidFill>
                  <a:schemeClr val="accent5"/>
                </a:solidFill>
              </a:rPr>
              <a:t>Оценить возможность подачи декларации в отношении родственников;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при невозможности – подать заявление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2994" y="260647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Проверить наличие замещаемой должности в перечне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782993" y="4365510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Подготовить правоустанавливающие и иные официальные документы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82993" y="5320800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Скачать (</a:t>
            </a:r>
            <a:r>
              <a:rPr lang="en-US" b="1" dirty="0">
                <a:solidFill>
                  <a:schemeClr val="accent5"/>
                </a:solidFill>
              </a:rPr>
              <a:t>http://www.kremlin.ru/structure/additional/12</a:t>
            </a:r>
            <a:r>
              <a:rPr lang="ru-RU" b="1" dirty="0">
                <a:solidFill>
                  <a:schemeClr val="accent5"/>
                </a:solidFill>
              </a:rPr>
              <a:t>)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и установить СПО «Справки БК» в актуальной версии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07900" y="3334369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69799" y="4281304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69800" y="5232545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1670" y="241948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1670" y="334832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1670" y="4301092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1670" y="525835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5.</a:t>
            </a:r>
          </a:p>
        </p:txBody>
      </p:sp>
      <p:pic>
        <p:nvPicPr>
          <p:cNvPr id="2050" name="Picture 2" descr="http://qrcoder.ru/code/?http%3A%2F%2Fwww.kremlin.ru%2Fstructure%2Fadditional%2F12&amp;4&amp;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19811" y="532080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43F7F114-DAA9-433B-BA0E-74CBA7D94709}"/>
              </a:ext>
            </a:extLst>
          </p:cNvPr>
          <p:cNvSpPr/>
          <p:nvPr/>
        </p:nvSpPr>
        <p:spPr>
          <a:xfrm>
            <a:off x="1782994" y="1723351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Консультативную помощь оказывает антикоррупционное подразделение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E01232F9-47A3-4822-B011-CB54723B5C18}"/>
              </a:ext>
            </a:extLst>
          </p:cNvPr>
          <p:cNvCxnSpPr/>
          <p:nvPr/>
        </p:nvCxnSpPr>
        <p:spPr>
          <a:xfrm>
            <a:off x="407900" y="2451244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0DC83BC-9CCD-49B2-901D-09ECE185C809}"/>
              </a:ext>
            </a:extLst>
          </p:cNvPr>
          <p:cNvSpPr txBox="1"/>
          <p:nvPr/>
        </p:nvSpPr>
        <p:spPr>
          <a:xfrm>
            <a:off x="451670" y="153636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xmlns="" val="390487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Разбор ситуации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5050882-5233-4CB7-876F-4D26856052A3}"/>
              </a:ext>
            </a:extLst>
          </p:cNvPr>
          <p:cNvSpPr/>
          <p:nvPr/>
        </p:nvSpPr>
        <p:spPr>
          <a:xfrm>
            <a:off x="406399" y="3840480"/>
            <a:ext cx="11379202" cy="9894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5"/>
                </a:solidFill>
              </a:rPr>
              <a:t>Недопустимая ситуация</a:t>
            </a:r>
          </a:p>
          <a:p>
            <a:r>
              <a:rPr lang="ru-RU" sz="2400" b="1" dirty="0">
                <a:solidFill>
                  <a:schemeClr val="accent5"/>
                </a:solidFill>
              </a:rPr>
              <a:t>Зачем в перечне должности, которые не связаны с коррупционными рисками?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6E5F9F8-E36C-4AE6-9BA4-8B740CAE2D63}"/>
              </a:ext>
            </a:extLst>
          </p:cNvPr>
          <p:cNvSpPr/>
          <p:nvPr/>
        </p:nvSpPr>
        <p:spPr>
          <a:xfrm>
            <a:off x="335280" y="1479933"/>
            <a:ext cx="11450321" cy="2360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C00000"/>
                </a:solidFill>
              </a:rPr>
              <a:t>Во многих органах власти утверждаются перечни должностей, в которые включаются должности, однако фактически не все служащие, замещающие эти должности, осуществляют </a:t>
            </a:r>
            <a:r>
              <a:rPr lang="ru-RU" b="1" dirty="0" err="1">
                <a:solidFill>
                  <a:srgbClr val="C00000"/>
                </a:solidFill>
              </a:rPr>
              <a:t>коррупционно</a:t>
            </a:r>
            <a:r>
              <a:rPr lang="ru-RU" b="1" dirty="0">
                <a:solidFill>
                  <a:srgbClr val="C00000"/>
                </a:solidFill>
              </a:rPr>
              <a:t>-опасные функции.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В связи с этим ежегодно помимо перечней должностей утверждаются списки служащих.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Вопрос: возможно ли в список служащих, утверждаемый ежегодно в органе, не включать тех служащих, которые замещают должности, хоть и включенные в перечень должностей, также ежегодно утверждаемый в органе, но не осуществляющих </a:t>
            </a:r>
            <a:r>
              <a:rPr lang="ru-RU" b="1" dirty="0" err="1">
                <a:solidFill>
                  <a:srgbClr val="C00000"/>
                </a:solidFill>
              </a:rPr>
              <a:t>коррупционно</a:t>
            </a:r>
            <a:r>
              <a:rPr lang="ru-RU" b="1" dirty="0">
                <a:solidFill>
                  <a:srgbClr val="C00000"/>
                </a:solidFill>
              </a:rPr>
              <a:t>-опасные функции?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5AADE0E-560B-424A-AF6B-9EB09094F434}"/>
              </a:ext>
            </a:extLst>
          </p:cNvPr>
          <p:cNvSpPr/>
          <p:nvPr/>
        </p:nvSpPr>
        <p:spPr>
          <a:xfrm>
            <a:off x="406399" y="5045186"/>
            <a:ext cx="11379202" cy="9894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Сведения подаются с учетом замещения должности, предусмотренной перечнем</a:t>
            </a:r>
          </a:p>
          <a:p>
            <a:r>
              <a:rPr lang="ru-RU" b="1" dirty="0">
                <a:solidFill>
                  <a:schemeClr val="accent5"/>
                </a:solidFill>
              </a:rPr>
              <a:t>Перечень должен быть </a:t>
            </a:r>
            <a:r>
              <a:rPr lang="ru-RU" b="1" dirty="0" err="1">
                <a:solidFill>
                  <a:schemeClr val="accent5"/>
                </a:solidFill>
              </a:rPr>
              <a:t>нормативноопределенным</a:t>
            </a:r>
            <a:r>
              <a:rPr lang="ru-RU" b="1" dirty="0">
                <a:solidFill>
                  <a:schemeClr val="accent5"/>
                </a:solidFill>
              </a:rPr>
              <a:t> («*» не допускаются), полным, но не избыточным</a:t>
            </a:r>
          </a:p>
          <a:p>
            <a:r>
              <a:rPr lang="ru-RU" b="1" dirty="0">
                <a:solidFill>
                  <a:schemeClr val="accent5"/>
                </a:solidFill>
              </a:rPr>
              <a:t>Декларирование затрагивает конституционные права граждан</a:t>
            </a:r>
          </a:p>
        </p:txBody>
      </p:sp>
    </p:spTree>
    <p:extLst>
      <p:ext uri="{BB962C8B-B14F-4D97-AF65-F5344CB8AC3E}">
        <p14:creationId xmlns:p14="http://schemas.microsoft.com/office/powerpoint/2010/main" xmlns="" val="212201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7A9EA3C-BF18-4558-9110-3136F69B6B09}"/>
              </a:ext>
            </a:extLst>
          </p:cNvPr>
          <p:cNvSpPr/>
          <p:nvPr/>
        </p:nvSpPr>
        <p:spPr>
          <a:xfrm>
            <a:off x="1286289" y="1723934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печати справки формируются зоны со служебной информацией (штриховые коды и т.п.), нанесение каких-либо пометок на которые не допускается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Стрелка вправо 66">
            <a:extLst>
              <a:ext uri="{FF2B5EF4-FFF2-40B4-BE49-F238E27FC236}">
                <a16:creationId xmlns:a16="http://schemas.microsoft.com/office/drawing/2014/main" xmlns="" id="{BAE1F523-08E8-476C-92F6-36E216300465}"/>
              </a:ext>
            </a:extLst>
          </p:cNvPr>
          <p:cNvSpPr/>
          <p:nvPr/>
        </p:nvSpPr>
        <p:spPr>
          <a:xfrm>
            <a:off x="545400" y="1865818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2A8C333-4E37-4DB0-BE5C-910C10F8BEA2}"/>
              </a:ext>
            </a:extLst>
          </p:cNvPr>
          <p:cNvSpPr/>
          <p:nvPr/>
        </p:nvSpPr>
        <p:spPr>
          <a:xfrm>
            <a:off x="1286289" y="3294759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дефекты печати в виде полос, пятен (при дефектах барабана или картриджа принтера)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7" name="Стрелка вправо 68">
            <a:extLst>
              <a:ext uri="{FF2B5EF4-FFF2-40B4-BE49-F238E27FC236}">
                <a16:creationId xmlns:a16="http://schemas.microsoft.com/office/drawing/2014/main" xmlns="" id="{1DD59A94-2FB0-400E-A107-70B7118DEA81}"/>
              </a:ext>
            </a:extLst>
          </p:cNvPr>
          <p:cNvSpPr/>
          <p:nvPr/>
        </p:nvSpPr>
        <p:spPr>
          <a:xfrm>
            <a:off x="545400" y="3440789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A9AE9F2-9EA5-4D46-8640-4AF8E0C78B3D}"/>
              </a:ext>
            </a:extLst>
          </p:cNvPr>
          <p:cNvSpPr/>
          <p:nvPr/>
        </p:nvSpPr>
        <p:spPr>
          <a:xfrm>
            <a:off x="1286289" y="2632248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печати справок используется лазерный принтер, обеспечивающий качественную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Стрелка вправо 70">
            <a:extLst>
              <a:ext uri="{FF2B5EF4-FFF2-40B4-BE49-F238E27FC236}">
                <a16:creationId xmlns:a16="http://schemas.microsoft.com/office/drawing/2014/main" xmlns="" id="{149FB1F0-5A01-407C-AE60-6E72A4B906C6}"/>
              </a:ext>
            </a:extLst>
          </p:cNvPr>
          <p:cNvSpPr/>
          <p:nvPr/>
        </p:nvSpPr>
        <p:spPr>
          <a:xfrm>
            <a:off x="545400" y="2672517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400F1FD-DB89-43BD-9640-21FC7A31A34A}"/>
              </a:ext>
            </a:extLst>
          </p:cNvPr>
          <p:cNvSpPr/>
          <p:nvPr/>
        </p:nvSpPr>
        <p:spPr>
          <a:xfrm>
            <a:off x="1286289" y="4173270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допускается наличие подписи и пометок на линейных и двумерных штрих-кодах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1" name="Стрелка вправо 72">
            <a:extLst>
              <a:ext uri="{FF2B5EF4-FFF2-40B4-BE49-F238E27FC236}">
                <a16:creationId xmlns:a16="http://schemas.microsoft.com/office/drawing/2014/main" xmlns="" id="{1F27F627-3B84-43F6-A0CD-3B45D4F105E2}"/>
              </a:ext>
            </a:extLst>
          </p:cNvPr>
          <p:cNvSpPr/>
          <p:nvPr/>
        </p:nvSpPr>
        <p:spPr>
          <a:xfrm>
            <a:off x="545400" y="4209062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E0D0F0D-0BA3-49F8-AFF0-46589B6D9E3B}"/>
              </a:ext>
            </a:extLst>
          </p:cNvPr>
          <p:cNvSpPr/>
          <p:nvPr/>
        </p:nvSpPr>
        <p:spPr>
          <a:xfrm>
            <a:off x="1286289" y="4866732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рукописные 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Стрелка вправо 77">
            <a:extLst>
              <a:ext uri="{FF2B5EF4-FFF2-40B4-BE49-F238E27FC236}">
                <a16:creationId xmlns:a16="http://schemas.microsoft.com/office/drawing/2014/main" xmlns="" id="{692F75AC-5867-4FEC-9EAE-73346E892BEE}"/>
              </a:ext>
            </a:extLst>
          </p:cNvPr>
          <p:cNvSpPr/>
          <p:nvPr/>
        </p:nvSpPr>
        <p:spPr>
          <a:xfrm>
            <a:off x="545400" y="4903271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9784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0FDF76A-FF2A-47F2-8DC4-93E7642C63FE}"/>
              </a:ext>
            </a:extLst>
          </p:cNvPr>
          <p:cNvSpPr/>
          <p:nvPr/>
        </p:nvSpPr>
        <p:spPr>
          <a:xfrm>
            <a:off x="1286289" y="198188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Листы одной справки не следует менять или вставлять в другие справки, даже если они содержат идентичную информацию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Стрелка вправо 77">
            <a:extLst>
              <a:ext uri="{FF2B5EF4-FFF2-40B4-BE49-F238E27FC236}">
                <a16:creationId xmlns:a16="http://schemas.microsoft.com/office/drawing/2014/main" xmlns="" id="{FF0D650E-76E3-4D1E-AF45-C9FFEA49DD3F}"/>
              </a:ext>
            </a:extLst>
          </p:cNvPr>
          <p:cNvSpPr/>
          <p:nvPr/>
        </p:nvSpPr>
        <p:spPr>
          <a:xfrm>
            <a:off x="545400" y="212642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CCE9752-797B-47AA-8312-042562499172}"/>
              </a:ext>
            </a:extLst>
          </p:cNvPr>
          <p:cNvSpPr/>
          <p:nvPr/>
        </p:nvSpPr>
        <p:spPr>
          <a:xfrm>
            <a:off x="1286289" y="2938284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Справки не рекомендуется прошивать и фиксировать скрепкой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Стрелка вправо 77">
            <a:extLst>
              <a:ext uri="{FF2B5EF4-FFF2-40B4-BE49-F238E27FC236}">
                <a16:creationId xmlns:a16="http://schemas.microsoft.com/office/drawing/2014/main" xmlns="" id="{D9E3F76C-A1B9-49B7-9681-BD0C8BD0F2CF}"/>
              </a:ext>
            </a:extLst>
          </p:cNvPr>
          <p:cNvSpPr/>
          <p:nvPr/>
        </p:nvSpPr>
        <p:spPr>
          <a:xfrm>
            <a:off x="545400" y="297339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67C7483-F4A7-45AF-A482-C3FA8339AD78}"/>
              </a:ext>
            </a:extLst>
          </p:cNvPr>
          <p:cNvSpPr/>
          <p:nvPr/>
        </p:nvSpPr>
        <p:spPr>
          <a:xfrm>
            <a:off x="1286289" y="3644494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Рекомендуется обеспечить печать справки и ее заверение в течение одного дня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Стрелка вправо 77">
            <a:extLst>
              <a:ext uri="{FF2B5EF4-FFF2-40B4-BE49-F238E27FC236}">
                <a16:creationId xmlns:a16="http://schemas.microsoft.com/office/drawing/2014/main" xmlns="" id="{CBD3577E-5ABB-4461-B036-5A197B45794D}"/>
              </a:ext>
            </a:extLst>
          </p:cNvPr>
          <p:cNvSpPr/>
          <p:nvPr/>
        </p:nvSpPr>
        <p:spPr>
          <a:xfrm>
            <a:off x="545400" y="368103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BA0F1C9-86FD-4CB4-99C3-E95A9BC9E9C3}"/>
              </a:ext>
            </a:extLst>
          </p:cNvPr>
          <p:cNvSpPr/>
          <p:nvPr/>
        </p:nvSpPr>
        <p:spPr>
          <a:xfrm>
            <a:off x="1286289" y="435070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рекомендуется осуществлять подмену листов справки, листами, напечатанными в иной момент времени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:a16="http://schemas.microsoft.com/office/drawing/2014/main" xmlns="" id="{C46671BE-96A0-4142-9E1A-8BDE17F469C0}"/>
              </a:ext>
            </a:extLst>
          </p:cNvPr>
          <p:cNvSpPr/>
          <p:nvPr/>
        </p:nvSpPr>
        <p:spPr>
          <a:xfrm>
            <a:off x="545400" y="449524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740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0FDF76A-FF2A-47F2-8DC4-93E7642C63FE}"/>
              </a:ext>
            </a:extLst>
          </p:cNvPr>
          <p:cNvSpPr/>
          <p:nvPr/>
        </p:nvSpPr>
        <p:spPr>
          <a:xfrm>
            <a:off x="372000" y="1924659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рекомендуем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печатать справку на листах формата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А5, 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также использовать двустороннюю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67C7483-F4A7-45AF-A482-C3FA8339AD78}"/>
              </a:ext>
            </a:extLst>
          </p:cNvPr>
          <p:cNvSpPr/>
          <p:nvPr/>
        </p:nvSpPr>
        <p:spPr>
          <a:xfrm>
            <a:off x="365857" y="2693334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Невозможность подать справку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ситуативна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и достаточно вариативна,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брачный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договор не является уважительной и объективной причиной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ECB26EA-4A0F-4001-B68B-AE8A7E6BB5ED}"/>
              </a:ext>
            </a:extLst>
          </p:cNvPr>
          <p:cNvSpPr/>
          <p:nvPr/>
        </p:nvSpPr>
        <p:spPr>
          <a:xfrm>
            <a:off x="372116" y="4214283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СПО «Справки БК» разработано ФСО России, а не Минтрудом России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3A0C49D-7F29-424B-ACD4-634D062C79EA}"/>
              </a:ext>
            </a:extLst>
          </p:cNvPr>
          <p:cNvSpPr/>
          <p:nvPr/>
        </p:nvSpPr>
        <p:spPr>
          <a:xfrm>
            <a:off x="365857" y="3451142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Заявление о невозможности подкрепляются подтверждающими документами, общие фразы: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«не общаемся», «не поддерживаем контакт» должны оцениваться критически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Ответы на общие вопросы по представлению справки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92EE78A-501F-4232-AC66-3D669F23665D}"/>
              </a:ext>
            </a:extLst>
          </p:cNvPr>
          <p:cNvSpPr/>
          <p:nvPr/>
        </p:nvSpPr>
        <p:spPr>
          <a:xfrm>
            <a:off x="365784" y="2307879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Перевод гражданского служащего без увольнения невозможен, поэтому при поступлении на новое место службы он должен подать справку как кандидат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D2C3F99-FA31-47D9-9F81-16CD5D073A09}"/>
              </a:ext>
            </a:extLst>
          </p:cNvPr>
          <p:cNvSpPr/>
          <p:nvPr/>
        </p:nvSpPr>
        <p:spPr>
          <a:xfrm>
            <a:off x="365783" y="3044212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Повышение в период декларационной кампании не освобождает от обязанности представить справку, также 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4 п. 39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B0232FD-B8F5-44B5-8205-4842917C7C1B}"/>
              </a:ext>
            </a:extLst>
          </p:cNvPr>
          <p:cNvSpPr/>
          <p:nvPr/>
        </p:nvSpPr>
        <p:spPr>
          <a:xfrm>
            <a:off x="365783" y="3786332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справка подается один раз; уточненная справка также подается один раз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EB8C388-9136-402C-84B2-D06F614105F6}"/>
              </a:ext>
            </a:extLst>
          </p:cNvPr>
          <p:cNvSpPr/>
          <p:nvPr/>
        </p:nvSpPr>
        <p:spPr>
          <a:xfrm>
            <a:off x="365782" y="4527576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Уточненная справка подается в течение месяца со дня окончания декларационной кампании: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подать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уточненную справку в период декларационной кампании нельзя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1CAD9FE-DCC8-47B5-B5DC-F911FA71F79C}"/>
              </a:ext>
            </a:extLst>
          </p:cNvPr>
          <p:cNvSpPr/>
          <p:nvPr/>
        </p:nvSpPr>
        <p:spPr>
          <a:xfrm>
            <a:off x="365785" y="1566197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Справка распечатывается, подписывается и включается в личное дело (при наличии);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представление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.XSB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файла не отменяет необходимость представить справку в бумажном варианте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63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Общие вопросы по представлению справки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629A2E5-72EC-4F03-BA4A-FE76CFE24889}"/>
              </a:ext>
            </a:extLst>
          </p:cNvPr>
          <p:cNvSpPr/>
          <p:nvPr/>
        </p:nvSpPr>
        <p:spPr>
          <a:xfrm>
            <a:off x="371929" y="1660147"/>
            <a:ext cx="11448141" cy="1300305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Пункт 13 Методических рекомендаций предполагает, что справка подается, если временно замещаемая служащим (работником) должность, обязанности по которой исполнялись в соответствии с приказом (распоряжением) представителя нанимателя (работодателя), была включена в соответствующий перечень должностей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D4A7F5F9-3174-466E-9F55-886B7607A7C4}"/>
              </a:ext>
            </a:extLst>
          </p:cNvPr>
          <p:cNvSpPr/>
          <p:nvPr/>
        </p:nvSpPr>
        <p:spPr>
          <a:xfrm>
            <a:off x="1320758" y="3157987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совмещение должностей (статья 60.2 Трудового кодекса Российской Федерации)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Стрелка вправо 77">
            <a:extLst>
              <a:ext uri="{FF2B5EF4-FFF2-40B4-BE49-F238E27FC236}">
                <a16:creationId xmlns:a16="http://schemas.microsoft.com/office/drawing/2014/main" xmlns="" id="{DA6AE784-5730-428C-BDFA-43E8EC0D89CA}"/>
              </a:ext>
            </a:extLst>
          </p:cNvPr>
          <p:cNvSpPr/>
          <p:nvPr/>
        </p:nvSpPr>
        <p:spPr>
          <a:xfrm>
            <a:off x="579869" y="3302526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CFC3FE4E-9EB9-4986-9701-468EC117E70E}"/>
              </a:ext>
            </a:extLst>
          </p:cNvPr>
          <p:cNvSpPr/>
          <p:nvPr/>
        </p:nvSpPr>
        <p:spPr>
          <a:xfrm>
            <a:off x="1320758" y="3928619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временный перевод на другую работу (статья 72.2 Трудового кодекса Российской Федерации)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:a16="http://schemas.microsoft.com/office/drawing/2014/main" xmlns="" id="{D6328471-3C17-4E18-942A-EF18C04B452D}"/>
              </a:ext>
            </a:extLst>
          </p:cNvPr>
          <p:cNvSpPr/>
          <p:nvPr/>
        </p:nvSpPr>
        <p:spPr>
          <a:xfrm>
            <a:off x="579869" y="407315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C3DC04E9-4EFC-443F-9D18-2305C03F9F01}"/>
              </a:ext>
            </a:extLst>
          </p:cNvPr>
          <p:cNvSpPr/>
          <p:nvPr/>
        </p:nvSpPr>
        <p:spPr>
          <a:xfrm>
            <a:off x="1320758" y="4700330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реализация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коррупционно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-опасных функций по должности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1" name="Стрелка вправо 77">
            <a:extLst>
              <a:ext uri="{FF2B5EF4-FFF2-40B4-BE49-F238E27FC236}">
                <a16:creationId xmlns:a16="http://schemas.microsoft.com/office/drawing/2014/main" xmlns="" id="{477CBE9B-2C0A-43B1-92E7-5EB04255CE9A}"/>
              </a:ext>
            </a:extLst>
          </p:cNvPr>
          <p:cNvSpPr/>
          <p:nvPr/>
        </p:nvSpPr>
        <p:spPr>
          <a:xfrm>
            <a:off x="579869" y="4844869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786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Титульный лист декларации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629A2E5-72EC-4F03-BA4A-FE76CFE24889}"/>
              </a:ext>
            </a:extLst>
          </p:cNvPr>
          <p:cNvSpPr/>
          <p:nvPr/>
        </p:nvSpPr>
        <p:spPr>
          <a:xfrm>
            <a:off x="489771" y="3737244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«Самозанятый» это обыденное понимание; по факту это применение специального налогового режима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«Налог на профессиональный доход»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21094" y="2622244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«Титульной» является должность, при замещении которой возлагается обязанность представить декларацию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21096" y="1819669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СНИЛС с ноября 2013 года присваивается новорожденным в </a:t>
            </a:r>
            <a:r>
              <a:rPr lang="ru-RU" b="1" dirty="0" err="1">
                <a:solidFill>
                  <a:schemeClr val="accent5"/>
                </a:solidFill>
                <a:ea typeface="Calibri" panose="020F0502020204030204" pitchFamily="34" charset="0"/>
              </a:rPr>
              <a:t>беззаявительном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 порядке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46002" y="254756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9772" y="163267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772" y="256151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2D87CF2-8A17-46E0-86D4-67D5EA80784B}"/>
              </a:ext>
            </a:extLst>
          </p:cNvPr>
          <p:cNvSpPr/>
          <p:nvPr/>
        </p:nvSpPr>
        <p:spPr>
          <a:xfrm>
            <a:off x="446002" y="5494480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Формой справки не предусмотрено указание места рождения лица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6FD865-9FC0-4DFF-B5AC-3058BED669EB}"/>
              </a:ext>
            </a:extLst>
          </p:cNvPr>
          <p:cNvSpPr txBox="1"/>
          <p:nvPr/>
        </p:nvSpPr>
        <p:spPr>
          <a:xfrm>
            <a:off x="221342" y="4763673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/>
                </a:solidFill>
              </a:rPr>
              <a:t>Ответ на поступивший вопрос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A46EF2EC-C169-4276-A996-658939D8B307}"/>
              </a:ext>
            </a:extLst>
          </p:cNvPr>
          <p:cNvCxnSpPr/>
          <p:nvPr/>
        </p:nvCxnSpPr>
        <p:spPr>
          <a:xfrm>
            <a:off x="407899" y="4639357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313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946E44A-3C5E-4A5C-A31A-DE87A591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630" y="1357918"/>
            <a:ext cx="7442740" cy="541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8308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7" name="Пятиугольник 16"/>
          <p:cNvSpPr/>
          <p:nvPr/>
        </p:nvSpPr>
        <p:spPr>
          <a:xfrm>
            <a:off x="365758" y="4421255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Иные доходы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365760" y="2480927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r>
              <a:rPr lang="ru-RU" b="1" dirty="0"/>
              <a:t>Доходы, предусмотренные строками 1-5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219513" y="3321482"/>
            <a:ext cx="6120000" cy="73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Как правило, организации (физические лица) являются одновременно налоговыми агентами, на которых возложены обязанности по исчислению, удержанию у налогоплательщика и перечислению налогов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31799" y="5270612"/>
            <a:ext cx="6120000" cy="492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1400" b="1" dirty="0">
                <a:solidFill>
                  <a:schemeClr val="accent5"/>
                </a:solidFill>
              </a:rPr>
              <a:t>Некоторые доходы могут не облагаются налогом или лицо обязано самостоятельно уплатить налог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365758" y="1647446"/>
            <a:ext cx="1097375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Понятие «доход» в антикоррупционном законодательстве </a:t>
            </a: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не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</a:t>
            </a: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ождественно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понятию «доход» в налоговом законодательстве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96A600A-2A59-40AD-9CCD-1FC3B6DF4D8B}"/>
              </a:ext>
            </a:extLst>
          </p:cNvPr>
          <p:cNvSpPr/>
          <p:nvPr/>
        </p:nvSpPr>
        <p:spPr>
          <a:xfrm>
            <a:off x="4222715" y="2486865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ФНС России, ПФР России, Банк России, организации (физические лица), которые выплачивают денежные средства декларанту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FE0413C-2314-4FAF-AAC1-48ED7F0B600C}"/>
              </a:ext>
            </a:extLst>
          </p:cNvPr>
          <p:cNvSpPr/>
          <p:nvPr/>
        </p:nvSpPr>
        <p:spPr>
          <a:xfrm>
            <a:off x="4222715" y="4430056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От физических или юридических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xmlns="" val="35760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469342" y="1707151"/>
            <a:ext cx="1125331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Договор мены в доход не указывается, см. п. 62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240AABE-09A1-4579-9246-2251C6B0A319}"/>
              </a:ext>
            </a:extLst>
          </p:cNvPr>
          <p:cNvSpPr/>
          <p:nvPr/>
        </p:nvSpPr>
        <p:spPr>
          <a:xfrm>
            <a:off x="469342" y="2389056"/>
            <a:ext cx="1125331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ценных бумаг, в т.ч. в рамках ИИС, необходимо узнавать у брокера или управляющей компании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3C0FB0A-6B60-4BDB-8FAC-85ED2B2D9752}"/>
              </a:ext>
            </a:extLst>
          </p:cNvPr>
          <p:cNvSpPr/>
          <p:nvPr/>
        </p:nvSpPr>
        <p:spPr>
          <a:xfrm>
            <a:off x="469342" y="3070961"/>
            <a:ext cx="11253314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«Иная помощь» 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6 п. 64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Методических рекомендаций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в части донора это формулировка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 п. 4 ст. 214 Налогового кодекса Российской Федерации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61CD53CB-48CE-46A3-937C-05A98CC775DA}"/>
              </a:ext>
            </a:extLst>
          </p:cNvPr>
          <p:cNvSpPr/>
          <p:nvPr/>
        </p:nvSpPr>
        <p:spPr>
          <a:xfrm>
            <a:off x="469342" y="3752866"/>
            <a:ext cx="11253314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7 п. 60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Методических рекомендаций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речь идет о единовременной субсидии, а не об иных выплатах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31C59F1-821D-45C2-AE2C-FC6FB3D2E0C9}"/>
              </a:ext>
            </a:extLst>
          </p:cNvPr>
          <p:cNvSpPr/>
          <p:nvPr/>
        </p:nvSpPr>
        <p:spPr>
          <a:xfrm>
            <a:off x="469341" y="4434771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Выплаты в связи с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COVID-19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поступали на соответствующие счета, в этой связи можно получить выписку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 банка (кредитной организации)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CB4FEF9-F8DA-47ED-A461-C5FEE11BAD13}"/>
              </a:ext>
            </a:extLst>
          </p:cNvPr>
          <p:cNvSpPr/>
          <p:nvPr/>
        </p:nvSpPr>
        <p:spPr>
          <a:xfrm>
            <a:off x="469340" y="5116676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разделе 1 указывается любой доход вне зависимости от размера, в т.ч. полученный в качестве подарка на день рождения или иной праздник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15 п. 60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D7C57DFD-96A5-4AFF-BD9E-E20B7979AE61}"/>
              </a:ext>
            </a:extLst>
          </p:cNvPr>
          <p:cNvSpPr/>
          <p:nvPr/>
        </p:nvSpPr>
        <p:spPr>
          <a:xfrm>
            <a:off x="469339" y="5798581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Подтверждающие доход документы в обязательном порядке не прикладываются;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обязательные документы предусмотрены в разделах 2 и 4 справки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743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463057" y="1725439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части компенсаций общее правило: если есть отчетность, то не доход, если отчетности нет, то доход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21 п. 60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61CD53CB-48CE-46A3-937C-05A98CC775DA}"/>
              </a:ext>
            </a:extLst>
          </p:cNvPr>
          <p:cNvSpPr/>
          <p:nvPr/>
        </p:nvSpPr>
        <p:spPr>
          <a:xfrm>
            <a:off x="451671" y="2451718"/>
            <a:ext cx="1125359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сдачи квартиры в аренду подлежит отражению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31C59F1-821D-45C2-AE2C-FC6FB3D2E0C9}"/>
              </a:ext>
            </a:extLst>
          </p:cNvPr>
          <p:cNvSpPr/>
          <p:nvPr/>
        </p:nvSpPr>
        <p:spPr>
          <a:xfrm>
            <a:off x="451671" y="3177997"/>
            <a:ext cx="11264986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Подтверждение дохода является ответственностью служащего (работника)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п. 66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CB4FEF9-F8DA-47ED-A461-C5FEE11BAD13}"/>
              </a:ext>
            </a:extLst>
          </p:cNvPr>
          <p:cNvSpPr/>
          <p:nvPr/>
        </p:nvSpPr>
        <p:spPr>
          <a:xfrm>
            <a:off x="463057" y="3904276"/>
            <a:ext cx="11253600" cy="130780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Возвращенные (или предоставленные) денежные средства на покупку товаров, работ и услуг для третьих лиц не являются доходом, если факт такой оплаты может быть подтвержден (ситуация с родительским комитетом)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12 п. 64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D7C57DFD-96A5-4AFF-BD9E-E20B7979AE61}"/>
              </a:ext>
            </a:extLst>
          </p:cNvPr>
          <p:cNvSpPr/>
          <p:nvPr/>
        </p:nvSpPr>
        <p:spPr>
          <a:xfrm>
            <a:off x="463056" y="5362359"/>
            <a:ext cx="11253599" cy="1038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Участие декларанта в конкурсах с подарками не требует отражения информации о полученном в натуральной форме подарка, если натуральная форма предусмотрена соответствующими правилами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п. 62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5A0DD77-EE0B-482D-B551-D08CD00F32EE}"/>
              </a:ext>
            </a:extLst>
          </p:cNvPr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</p:spTree>
    <p:extLst>
      <p:ext uri="{BB962C8B-B14F-4D97-AF65-F5344CB8AC3E}">
        <p14:creationId xmlns:p14="http://schemas.microsoft.com/office/powerpoint/2010/main" xmlns="" val="3832591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469200" y="1753210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Денежные средства, связанные со служебными командировками за счет принимающей стороны – доход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63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240AABE-09A1-4579-9246-2251C6B0A319}"/>
              </a:ext>
            </a:extLst>
          </p:cNvPr>
          <p:cNvSpPr/>
          <p:nvPr/>
        </p:nvSpPr>
        <p:spPr>
          <a:xfrm>
            <a:off x="469201" y="2482604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Конкретных требований к формулировкам, используемым в строке 6 раздела 1 справки нет,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но целесообразно, чтобы формулировка отражала природу полученного дохода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3C0FB0A-6B60-4BDB-8FAC-85ED2B2D9752}"/>
              </a:ext>
            </a:extLst>
          </p:cNvPr>
          <p:cNvSpPr/>
          <p:nvPr/>
        </p:nvSpPr>
        <p:spPr>
          <a:xfrm>
            <a:off x="469201" y="3211998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Денежные средства, полученные в связи осуществлением опеки, отражаются в зависимости от их природы (и принадлежности)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61CD53CB-48CE-46A3-937C-05A98CC775DA}"/>
              </a:ext>
            </a:extLst>
          </p:cNvPr>
          <p:cNvSpPr/>
          <p:nvPr/>
        </p:nvSpPr>
        <p:spPr>
          <a:xfrm>
            <a:off x="469200" y="3968030"/>
            <a:ext cx="11253601" cy="118308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Методических рекомендациях предусмотрены положения относительно федеральных нормативных правовых актов и соответствующих выплат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отношении региональных, муниципальных выплат или гарантий, предоставляемых организацией самостоятельно, необходимо использовать аналогичные подходы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6448181-AE7B-458A-BF9B-5D926C422565}"/>
              </a:ext>
            </a:extLst>
          </p:cNvPr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</p:spTree>
    <p:extLst>
      <p:ext uri="{BB962C8B-B14F-4D97-AF65-F5344CB8AC3E}">
        <p14:creationId xmlns:p14="http://schemas.microsoft.com/office/powerpoint/2010/main" xmlns="" val="3108995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463056" y="2453602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Данный раздел заполняется только в случае отдельных сделок, совершенных в отчетном периоде, расходы по которым превышают трехгодовой общий доход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71428D-EA20-47AD-9592-A513CF257B60}"/>
              </a:ext>
            </a:extLst>
          </p:cNvPr>
          <p:cNvSpPr/>
          <p:nvPr/>
        </p:nvSpPr>
        <p:spPr>
          <a:xfrm>
            <a:off x="463056" y="3245186"/>
            <a:ext cx="11253600" cy="461652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Заполнение раздела при отсутствии оснований не является правонарушением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A21A202-D80E-4B30-91A6-E44BF58B3B08}"/>
              </a:ext>
            </a:extLst>
          </p:cNvPr>
          <p:cNvSpPr/>
          <p:nvPr/>
        </p:nvSpPr>
        <p:spPr>
          <a:xfrm>
            <a:off x="451672" y="3772540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Доход несовершеннолетнего ребенка при расчете общего дохода не учитывается, но может являться источником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1645C8C-5B42-4629-8778-239E00A2C853}"/>
              </a:ext>
            </a:extLst>
          </p:cNvPr>
          <p:cNvSpPr/>
          <p:nvPr/>
        </p:nvSpPr>
        <p:spPr>
          <a:xfrm>
            <a:off x="463056" y="4569999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Общий доход рассчитывается только в случае, если на момент совершения сделки, уже три отчетных периода как декларанты находятся в браке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B5791623-FFCE-493F-800B-28FF829D1779}"/>
              </a:ext>
            </a:extLst>
          </p:cNvPr>
          <p:cNvSpPr/>
          <p:nvPr/>
        </p:nvSpPr>
        <p:spPr>
          <a:xfrm>
            <a:off x="463056" y="5371762"/>
            <a:ext cx="11253600" cy="73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супругой (супругом)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служащего (работника)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сделка совершена до брака,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5F6F976-1C05-4F13-953C-3E8883ABD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943" y="1424427"/>
            <a:ext cx="7743825" cy="97155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5E0B3D5-E96E-43E1-8B36-660598E43CBA}"/>
              </a:ext>
            </a:extLst>
          </p:cNvPr>
          <p:cNvSpPr/>
          <p:nvPr/>
        </p:nvSpPr>
        <p:spPr>
          <a:xfrm>
            <a:off x="463056" y="6178490"/>
            <a:ext cx="11253600" cy="46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лицом сделка совершена до поступления на службу (работу),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234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FEE975-328F-4CDC-B22D-F032B557691E}"/>
              </a:ext>
            </a:extLst>
          </p:cNvPr>
          <p:cNvSpPr/>
          <p:nvPr/>
        </p:nvSpPr>
        <p:spPr>
          <a:xfrm>
            <a:off x="463057" y="2475248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Сведения о расходах в соответствии с Федеральным законом № 230-ФЗ подают лица, замещающие (занимающие) соответствующие должности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CB2BDF6B-EAC6-434F-A206-040BFE5EC05B}"/>
              </a:ext>
            </a:extLst>
          </p:cNvPr>
          <p:cNvSpPr/>
          <p:nvPr/>
        </p:nvSpPr>
        <p:spPr>
          <a:xfrm>
            <a:off x="463057" y="4702043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Федеральным законом № 230-ФЗ предусмотрен конкретный перечень сделок, которые требуют отражения в справке (лизинг, по общему правилу, такой сделкой не является)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D0D39DA-F9BF-43C5-96CA-440FA7E364DE}"/>
              </a:ext>
            </a:extLst>
          </p:cNvPr>
          <p:cNvSpPr/>
          <p:nvPr/>
        </p:nvSpPr>
        <p:spPr>
          <a:xfrm>
            <a:off x="463057" y="3223249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Заполненный раздел 2 справки не является сам по себе основанием для осуществления контроля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07F68C5F-6FD4-429B-BEAD-77BDC79333C8}"/>
              </a:ext>
            </a:extLst>
          </p:cNvPr>
          <p:cNvSpPr/>
          <p:nvPr/>
        </p:nvSpPr>
        <p:spPr>
          <a:xfrm>
            <a:off x="463057" y="1727247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Копии документов предоставляются с учетом положения сноски к разделу 2 справки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3ADC29C7-9B33-41A5-AB85-E4D5182DF472}"/>
              </a:ext>
            </a:extLst>
          </p:cNvPr>
          <p:cNvSpPr/>
          <p:nvPr/>
        </p:nvSpPr>
        <p:spPr>
          <a:xfrm>
            <a:off x="463057" y="3962646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 трехгодового общего дохода не вычитаем никакие расходы: ни на ЖКХ, ни на еду, ни на что-то еще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(если есть обоснованные сомнения, то проводим контроль)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37591C7C-CDE9-42C2-B1B4-2ADDE0DB2922}"/>
              </a:ext>
            </a:extLst>
          </p:cNvPr>
          <p:cNvSpPr/>
          <p:nvPr/>
        </p:nvSpPr>
        <p:spPr>
          <a:xfrm>
            <a:off x="463056" y="5410956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Особенности заполнения раздела 2 в случае приобретения недвижимого имущества посредством участия в долевом строительстве описаны 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80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643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7" name="Пятиугольник 36"/>
          <p:cNvSpPr/>
          <p:nvPr/>
        </p:nvSpPr>
        <p:spPr>
          <a:xfrm>
            <a:off x="330827" y="2521369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Недвижимое имущество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9B7BF6A-2C3F-4877-9F5B-A779AC7056C9}"/>
              </a:ext>
            </a:extLst>
          </p:cNvPr>
          <p:cNvSpPr/>
          <p:nvPr/>
        </p:nvSpPr>
        <p:spPr>
          <a:xfrm>
            <a:off x="3088976" y="2509415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Росреестр  (сведения, </a:t>
            </a:r>
            <a:r>
              <a:rPr lang="ru-RU" dirty="0" smtClean="0">
                <a:solidFill>
                  <a:schemeClr val="accent5"/>
                </a:solidFill>
              </a:rPr>
              <a:t>содержащиеся </a:t>
            </a:r>
            <a:r>
              <a:rPr lang="ru-RU" dirty="0">
                <a:solidFill>
                  <a:schemeClr val="accent5"/>
                </a:solidFill>
              </a:rPr>
              <a:t>в ЕГРН)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Специальные основания возникновения собственности (наследство, пай, проч.)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CD7E94-75D7-4CD1-AD83-B28134F15632}"/>
              </a:ext>
            </a:extLst>
          </p:cNvPr>
          <p:cNvSpPr/>
          <p:nvPr/>
        </p:nvSpPr>
        <p:spPr>
          <a:xfrm>
            <a:off x="3088976" y="3358385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Каждый объект отдельно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F5E7C5A-E890-45AE-8804-3565FCB3919D}"/>
              </a:ext>
            </a:extLst>
          </p:cNvPr>
          <p:cNvSpPr/>
          <p:nvPr/>
        </p:nvSpPr>
        <p:spPr>
          <a:xfrm>
            <a:off x="3088976" y="3869471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Совместная собственность указывается по официальным документам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C296211-1FAB-40A9-B368-5BF631A39B34}"/>
              </a:ext>
            </a:extLst>
          </p:cNvPr>
          <p:cNvSpPr/>
          <p:nvPr/>
        </p:nvSpPr>
        <p:spPr>
          <a:xfrm>
            <a:off x="3088976" y="4380557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Общая долевая собственность МКД или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садоводства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огородничества)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указывается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B050EF4-9FD5-4E10-8539-2E42F607D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399445"/>
            <a:ext cx="7781925" cy="96202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3788D6A-68D5-44CA-BD5D-97F27FAB5D65}"/>
              </a:ext>
            </a:extLst>
          </p:cNvPr>
          <p:cNvSpPr/>
          <p:nvPr/>
        </p:nvSpPr>
        <p:spPr>
          <a:xfrm>
            <a:off x="3088976" y="5230641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Земля под МКД не указывается, даже если лицо выделило себе право собственности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1384887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24" name="Пятиугольник 23"/>
          <p:cNvSpPr/>
          <p:nvPr/>
        </p:nvSpPr>
        <p:spPr>
          <a:xfrm>
            <a:off x="337178" y="2634684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Транспортное средство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6A3D5DD-B8EF-4AA8-AAE8-25AA059E7F4D}"/>
              </a:ext>
            </a:extLst>
          </p:cNvPr>
          <p:cNvSpPr/>
          <p:nvPr/>
        </p:nvSpPr>
        <p:spPr>
          <a:xfrm>
            <a:off x="3133306" y="2622730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Регистрирующие органы по компетенции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0F96604-0424-4D78-9F51-4DCAA6D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601651"/>
            <a:ext cx="7734300" cy="9144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96D9BF0-1017-4B76-87EA-78D8A42754A0}"/>
              </a:ext>
            </a:extLst>
          </p:cNvPr>
          <p:cNvSpPr/>
          <p:nvPr/>
        </p:nvSpPr>
        <p:spPr>
          <a:xfrm>
            <a:off x="3133305" y="3493394"/>
            <a:ext cx="8734962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Регистрация транспортных средств носит учетный характер, если нет регистрации, то можно написать «отсутствует»</a:t>
            </a:r>
          </a:p>
        </p:txBody>
      </p:sp>
    </p:spTree>
    <p:extLst>
      <p:ext uri="{BB962C8B-B14F-4D97-AF65-F5344CB8AC3E}">
        <p14:creationId xmlns:p14="http://schemas.microsoft.com/office/powerpoint/2010/main" xmlns="" val="3587111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4" name="Пятиугольник 33"/>
          <p:cNvSpPr/>
          <p:nvPr/>
        </p:nvSpPr>
        <p:spPr>
          <a:xfrm>
            <a:off x="273980" y="3566906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Счета в кредитных организациях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542" y="81920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50D29CE-940C-46B1-AA99-D1B170B14F1D}"/>
              </a:ext>
            </a:extLst>
          </p:cNvPr>
          <p:cNvSpPr/>
          <p:nvPr/>
        </p:nvSpPr>
        <p:spPr>
          <a:xfrm>
            <a:off x="3050641" y="3566906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Кредитная организация</a:t>
            </a:r>
          </a:p>
          <a:p>
            <a:r>
              <a:rPr lang="ru-RU" dirty="0">
                <a:solidFill>
                  <a:schemeClr val="accent5"/>
                </a:solidFill>
              </a:rPr>
              <a:t>ФНС России</a:t>
            </a:r>
          </a:p>
          <a:p>
            <a:r>
              <a:rPr lang="ru-RU" dirty="0">
                <a:solidFill>
                  <a:schemeClr val="accent5"/>
                </a:solidFill>
              </a:rPr>
              <a:t>Банк России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AE31F8E-3031-4F00-9FF5-A30A58CD5261}"/>
              </a:ext>
            </a:extLst>
          </p:cNvPr>
          <p:cNvSpPr/>
          <p:nvPr/>
        </p:nvSpPr>
        <p:spPr>
          <a:xfrm>
            <a:off x="273980" y="2650530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Отражаются счета, открытые по состоянию на отчетную дату в банках и иных кредитных организациях на основании гражданско-правового договора на имя лица, в отношении которого представляется справка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6336ADE-BFCA-40A8-9783-712CFFEE5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878" y="1348414"/>
            <a:ext cx="7743825" cy="1143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E025F9C-F414-4FD1-BC66-97932E672D88}"/>
              </a:ext>
            </a:extLst>
          </p:cNvPr>
          <p:cNvSpPr/>
          <p:nvPr/>
        </p:nvSpPr>
        <p:spPr>
          <a:xfrm>
            <a:off x="3050641" y="4622641"/>
            <a:ext cx="6948000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Счета по вкладу, в том числе по вкладам с наименованием «Классический», «Выгодный», «Комфортный» и др., как правило, являются счетами по вкладу (депозиту) и подлежат отражению в данном разделе как «Депозитный»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45DED221-2220-439E-9685-9D4349AD24E9}"/>
              </a:ext>
            </a:extLst>
          </p:cNvPr>
          <p:cNvSpPr/>
          <p:nvPr/>
        </p:nvSpPr>
        <p:spPr>
          <a:xfrm>
            <a:off x="273980" y="5509585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Банком России издано Указание от 15 апреля 2020 г. № 5440-У, которым, в частности, утверждена единая форма предоставления сведений о наличии счетов и иной информации, необходимой для представления гражданами сведений о доходах, расходах, об имуществе и обязательствах имущественного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xmlns="" val="3809735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45DED221-2220-439E-9685-9D4349AD24E9}"/>
              </a:ext>
            </a:extLst>
          </p:cNvPr>
          <p:cNvSpPr/>
          <p:nvPr/>
        </p:nvSpPr>
        <p:spPr>
          <a:xfrm>
            <a:off x="340187" y="1783291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Положение о том, что рекомендуем руководствоваться Указанием Банка России № 5440-У, является рекомендацией и не требует обязательного обращения декларанта за получением соответствующих сведений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C796911-D9C6-43F0-A1CB-F611A12732FB}"/>
              </a:ext>
            </a:extLst>
          </p:cNvPr>
          <p:cNvSpPr/>
          <p:nvPr/>
        </p:nvSpPr>
        <p:spPr>
          <a:xfrm>
            <a:off x="340186" y="2934849"/>
            <a:ext cx="11511623" cy="529838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Формой справки не предусмотрено предоставление в обязательном порядке договора об открытии счета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AD48F76F-0E5C-4013-9ADC-B2CE986606EB}"/>
              </a:ext>
            </a:extLst>
          </p:cNvPr>
          <p:cNvSpPr/>
          <p:nvPr/>
        </p:nvSpPr>
        <p:spPr>
          <a:xfrm>
            <a:off x="340185" y="4736843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 выдаваемых в рамках Указания Банка России № 5440-У сведениях могут отсутствовать некоторые позиции, если кредитная организация о них не знает, например, об уставном капитале. В этой связи служащему (работнику) необходимо обратиться в иную организацию (государственный орган)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D52771A-906F-4EFF-8B3A-3340F7DECF8C}"/>
              </a:ext>
            </a:extLst>
          </p:cNvPr>
          <p:cNvSpPr/>
          <p:nvPr/>
        </p:nvSpPr>
        <p:spPr>
          <a:xfrm>
            <a:off x="340185" y="3604360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Получение сведений от кредитной организации в рамках Указания Банка России № 5440-У с использованием средств дистанционного обслуживания клиента предусмотрено данным Указанием, а не Методическими рекомендациями</a:t>
            </a:r>
          </a:p>
        </p:txBody>
      </p:sp>
    </p:spTree>
    <p:extLst>
      <p:ext uri="{BB962C8B-B14F-4D97-AF65-F5344CB8AC3E}">
        <p14:creationId xmlns:p14="http://schemas.microsoft.com/office/powerpoint/2010/main" xmlns="" val="35262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4EAA98FD-951E-4678-867B-E46495B73E09}"/>
              </a:ext>
            </a:extLst>
          </p:cNvPr>
          <p:cNvSpPr/>
          <p:nvPr/>
        </p:nvSpPr>
        <p:spPr>
          <a:xfrm>
            <a:off x="340187" y="1815908"/>
            <a:ext cx="11511623" cy="72298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рамках антикоррупционной проверки ФНС России вправе отказать в предоставлении информации о счетах, так как это не предусмотрено Законом Российской Федерации № 943-1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D897B37D-FFB5-420C-A9AC-EB6BBADC898E}"/>
              </a:ext>
            </a:extLst>
          </p:cNvPr>
          <p:cNvSpPr/>
          <p:nvPr/>
        </p:nvSpPr>
        <p:spPr>
          <a:xfrm>
            <a:off x="340188" y="2706807"/>
            <a:ext cx="11511623" cy="72298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Если при получении информации от кредитной организации выявились «новые» счета, то служащий (работник</a:t>
            </a:r>
            <a:r>
              <a:rPr lang="ru-RU" sz="1800" dirty="0" smtClean="0">
                <a:solidFill>
                  <a:schemeClr val="accent5"/>
                </a:solidFill>
              </a:rPr>
              <a:t>) может </a:t>
            </a:r>
            <a:r>
              <a:rPr lang="ru-RU" sz="1800" dirty="0">
                <a:solidFill>
                  <a:schemeClr val="accent5"/>
                </a:solidFill>
              </a:rPr>
              <a:t>приложить пояснения к справке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7E31277-60E6-4DEA-AACD-F6F2B8F4A579}"/>
              </a:ext>
            </a:extLst>
          </p:cNvPr>
          <p:cNvSpPr/>
          <p:nvPr/>
        </p:nvSpPr>
        <p:spPr>
          <a:xfrm>
            <a:off x="340186" y="3597706"/>
            <a:ext cx="11511623" cy="440894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Счета брокера не отражаются в разделе 4 справки (см. </a:t>
            </a:r>
            <a:r>
              <a:rPr lang="ru-RU" sz="1800" dirty="0" err="1">
                <a:solidFill>
                  <a:schemeClr val="accent5"/>
                </a:solidFill>
              </a:rPr>
              <a:t>пп</a:t>
            </a:r>
            <a:r>
              <a:rPr lang="ru-RU" sz="1800" dirty="0">
                <a:solidFill>
                  <a:schemeClr val="accent5"/>
                </a:solidFill>
              </a:rPr>
              <a:t>. 6 п. 112 Методических рекомендаций)</a:t>
            </a:r>
          </a:p>
        </p:txBody>
      </p:sp>
    </p:spTree>
    <p:extLst>
      <p:ext uri="{BB962C8B-B14F-4D97-AF65-F5344CB8AC3E}">
        <p14:creationId xmlns:p14="http://schemas.microsoft.com/office/powerpoint/2010/main" xmlns="" val="3365125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E5D9DF2-20F1-4315-988D-F7A6D5E969BA}"/>
              </a:ext>
            </a:extLst>
          </p:cNvPr>
          <p:cNvSpPr/>
          <p:nvPr/>
        </p:nvSpPr>
        <p:spPr>
          <a:xfrm>
            <a:off x="340188" y="1580891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Указываются сведения об имеющихся ценных бумагах, долях участия в уставных капиталах коммерческих организаций и фондах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6273D23-6A72-4206-813F-E0C5A442543A}"/>
              </a:ext>
            </a:extLst>
          </p:cNvPr>
          <p:cNvSpPr/>
          <p:nvPr/>
        </p:nvSpPr>
        <p:spPr>
          <a:xfrm>
            <a:off x="332286" y="2436190"/>
            <a:ext cx="11511623" cy="54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Ценные бумаги, переданные в доверительное управление, также подлежат отражению</a:t>
            </a:r>
          </a:p>
        </p:txBody>
      </p:sp>
      <p:sp>
        <p:nvSpPr>
          <p:cNvPr id="8" name="Пятиугольник 33">
            <a:extLst>
              <a:ext uri="{FF2B5EF4-FFF2-40B4-BE49-F238E27FC236}">
                <a16:creationId xmlns:a16="http://schemas.microsoft.com/office/drawing/2014/main" xmlns="" id="{83107AA3-A5CC-4511-9D98-052ADD488188}"/>
              </a:ext>
            </a:extLst>
          </p:cNvPr>
          <p:cNvSpPr/>
          <p:nvPr/>
        </p:nvSpPr>
        <p:spPr>
          <a:xfrm>
            <a:off x="340188" y="3177647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Ценные бумаги и участие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EB0B3EA-5022-4A7F-807C-B7652C4B5683}"/>
              </a:ext>
            </a:extLst>
          </p:cNvPr>
          <p:cNvSpPr/>
          <p:nvPr/>
        </p:nvSpPr>
        <p:spPr>
          <a:xfrm>
            <a:off x="3116849" y="3177647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ЕГРЮЛ</a:t>
            </a:r>
          </a:p>
          <a:p>
            <a:r>
              <a:rPr lang="ru-RU" dirty="0">
                <a:solidFill>
                  <a:schemeClr val="accent5"/>
                </a:solidFill>
              </a:rPr>
              <a:t>Регистраторы (организации, имеющие лицензию на осуществление деятельности по ведению реестра владельцев ценных бумаг)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116D40A-3C62-43EC-9946-6A267A84A7AF}"/>
              </a:ext>
            </a:extLst>
          </p:cNvPr>
          <p:cNvSpPr/>
          <p:nvPr/>
        </p:nvSpPr>
        <p:spPr>
          <a:xfrm>
            <a:off x="340188" y="4300150"/>
            <a:ext cx="11511623" cy="685436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Императивного запрета на приобретения служащим (работником) ценных бумаг нет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D303643-8C73-49FA-AC9A-4871CFD0893E}"/>
              </a:ext>
            </a:extLst>
          </p:cNvPr>
          <p:cNvSpPr/>
          <p:nvPr/>
        </p:nvSpPr>
        <p:spPr>
          <a:xfrm>
            <a:off x="3108947" y="5104274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конфликта интересов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1561CE-CDF0-45E7-85EF-E3C71337DA47}"/>
              </a:ext>
            </a:extLst>
          </p:cNvPr>
          <p:cNvSpPr/>
          <p:nvPr/>
        </p:nvSpPr>
        <p:spPr>
          <a:xfrm>
            <a:off x="3116849" y="5592962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факта управления организацией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FCCECB3-467C-4683-81D9-BDD59CFAF885}"/>
              </a:ext>
            </a:extLst>
          </p:cNvPr>
          <p:cNvSpPr/>
          <p:nvPr/>
        </p:nvSpPr>
        <p:spPr>
          <a:xfrm>
            <a:off x="3116849" y="6089329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учет (при необходимости) запрета на иностранные финансовые инструменты</a:t>
            </a:r>
          </a:p>
        </p:txBody>
      </p:sp>
    </p:spTree>
    <p:extLst>
      <p:ext uri="{BB962C8B-B14F-4D97-AF65-F5344CB8AC3E}">
        <p14:creationId xmlns:p14="http://schemas.microsoft.com/office/powerpoint/2010/main" xmlns="" val="1094892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675720-738A-409D-96DD-88B15C04276F}"/>
              </a:ext>
            </a:extLst>
          </p:cNvPr>
          <p:cNvSpPr txBox="1"/>
          <p:nvPr/>
        </p:nvSpPr>
        <p:spPr>
          <a:xfrm>
            <a:off x="551542" y="334114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5.2. Иные ценные бумаги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F03D24D-7D45-4124-8874-D698A58CB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1" y="3897994"/>
            <a:ext cx="7839075" cy="10287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3C3C6EA-1696-4D0A-B7BD-35C911C0BC28}"/>
              </a:ext>
            </a:extLst>
          </p:cNvPr>
          <p:cNvSpPr/>
          <p:nvPr/>
        </p:nvSpPr>
        <p:spPr>
          <a:xfrm>
            <a:off x="451672" y="5150737"/>
            <a:ext cx="11511623" cy="106708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Отдельные ценные бумаги (инвестиционный пай паевого инвестиционного фонда, депозитарные расписки, закладные, ипотечные сертификаты участия, сберегательные сертификаты, цифровое свидетельство)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имеют номинальной стоимости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563A0EA-D2EC-40EF-85A9-2A449A6CEEA7}"/>
              </a:ext>
            </a:extLst>
          </p:cNvPr>
          <p:cNvSpPr txBox="1"/>
          <p:nvPr/>
        </p:nvSpPr>
        <p:spPr>
          <a:xfrm>
            <a:off x="551542" y="147711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5.1. Акции и иное участие в коммерческих организациях и фондах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F50287E-C4A4-40CC-A225-15D07FEEB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085" y="2125076"/>
            <a:ext cx="77438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6151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0D63366-9AB5-41D8-8CFA-7F790B6EC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084" y="2949206"/>
            <a:ext cx="7743825" cy="69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635D95C-D271-4234-B0B3-CF973DFB912F}"/>
              </a:ext>
            </a:extLst>
          </p:cNvPr>
          <p:cNvSpPr/>
          <p:nvPr/>
        </p:nvSpPr>
        <p:spPr>
          <a:xfrm>
            <a:off x="451672" y="3922277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Квартира по регистрации обязательно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0CF0B0A-09F1-459A-B256-C895E78A217C}"/>
              </a:ext>
            </a:extLst>
          </p:cNvPr>
          <p:cNvSpPr/>
          <p:nvPr/>
        </p:nvSpPr>
        <p:spPr>
          <a:xfrm>
            <a:off x="451671" y="4825250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Фактическое пользование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D91D516-2B57-4FD5-84E0-D1AA65A918FD}"/>
              </a:ext>
            </a:extLst>
          </p:cNvPr>
          <p:cNvSpPr/>
          <p:nvPr/>
        </p:nvSpPr>
        <p:spPr>
          <a:xfrm>
            <a:off x="451671" y="2032211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недвижимое имущество, находящееся во временном пользовании (не в собственности) декларанта, а также основание пользования (договор аренды, фактическое предоставление и другие).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AD2CA80-564C-40B6-AA09-140285BAB643}"/>
              </a:ext>
            </a:extLst>
          </p:cNvPr>
          <p:cNvSpPr/>
          <p:nvPr/>
        </p:nvSpPr>
        <p:spPr>
          <a:xfrm>
            <a:off x="451670" y="5728223"/>
            <a:ext cx="11511623" cy="98709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 подлежат указанию земельные участки, расположенные под многоквартирными домами, а также под надземными или подземными гаражными комплексами, в том числе многоэтажными (аналогично в отношении кооперативов)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935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D91D516-2B57-4FD5-84E0-D1AA65A918FD}"/>
              </a:ext>
            </a:extLst>
          </p:cNvPr>
          <p:cNvSpPr/>
          <p:nvPr/>
        </p:nvSpPr>
        <p:spPr>
          <a:xfrm>
            <a:off x="340188" y="2494840"/>
            <a:ext cx="11511623" cy="9324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в собственности имеется объект недвижимого имущества (например, дача, гараж, таунхаус), то данный объект, как правило, расположен на земельном участке, в связи с чем имеется факт пользования / собственности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33AD094-DC57-4006-8742-9E6FB0F14177}"/>
              </a:ext>
            </a:extLst>
          </p:cNvPr>
          <p:cNvSpPr/>
          <p:nvPr/>
        </p:nvSpPr>
        <p:spPr>
          <a:xfrm>
            <a:off x="340188" y="3596568"/>
            <a:ext cx="11511623" cy="93222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Регистрация по адресу административного здания, являющегося местом прохождения федеральной государственной службы, не требует отражение данного здания в подразделе 6.1 раздела 6 справки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146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255F800-D19B-40D2-8AEB-D231B66D19DF}"/>
              </a:ext>
            </a:extLst>
          </p:cNvPr>
          <p:cNvSpPr/>
          <p:nvPr/>
        </p:nvSpPr>
        <p:spPr>
          <a:xfrm>
            <a:off x="340188" y="4680278"/>
            <a:ext cx="11511623" cy="49293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факт пользования отсутствует, то объект в пользовании не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996E2AA-E92B-4D7C-B533-FECE705DF642}"/>
              </a:ext>
            </a:extLst>
          </p:cNvPr>
          <p:cNvSpPr/>
          <p:nvPr/>
        </p:nvSpPr>
        <p:spPr>
          <a:xfrm>
            <a:off x="340188" y="5321665"/>
            <a:ext cx="11511623" cy="1355962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имеется факт пользования, то объект обязательно подлежит отражению в подразделе 3.1 или 6.1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(в зависимости от наличия права собственности)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этом право собственности иного лица (например, супруги (супруга)) не является квалифицирующим признаком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942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D91D516-2B57-4FD5-84E0-D1AA65A918FD}"/>
              </a:ext>
            </a:extLst>
          </p:cNvPr>
          <p:cNvSpPr/>
          <p:nvPr/>
        </p:nvSpPr>
        <p:spPr>
          <a:xfrm>
            <a:off x="451670" y="1817147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каждое имеющееся на отчетную дату срочное обязательство финансового характера на сумму, равную или превышающую 500 000 руб., кредитором или должником по которому является декларант</a:t>
            </a:r>
            <a:endParaRPr lang="ru-RU" sz="1800" dirty="0"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91F6AD5-5204-45BC-867C-CFB2CBDE7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473" y="2605084"/>
            <a:ext cx="7715250" cy="1181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D6E2C78-E1D1-46F3-B8D0-91EF688504EE}"/>
              </a:ext>
            </a:extLst>
          </p:cNvPr>
          <p:cNvSpPr/>
          <p:nvPr/>
        </p:nvSpPr>
        <p:spPr>
          <a:xfrm>
            <a:off x="1047108" y="4479810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участие в долевом строительстве объекта недвижимости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D1B47D4-F903-4855-A829-F3B8C6701C76}"/>
              </a:ext>
            </a:extLst>
          </p:cNvPr>
          <p:cNvSpPr/>
          <p:nvPr/>
        </p:nvSpPr>
        <p:spPr>
          <a:xfrm>
            <a:off x="451669" y="3900429"/>
            <a:ext cx="11511623" cy="465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Отдельные виды срочных обязательств финансового характера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8F04579-3348-4161-AE8D-B67079C057C3}"/>
              </a:ext>
            </a:extLst>
          </p:cNvPr>
          <p:cNvSpPr/>
          <p:nvPr/>
        </p:nvSpPr>
        <p:spPr>
          <a:xfrm>
            <a:off x="1047108" y="5040904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ипотеке в случае разделения суммы кредита между супругами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F8C1572F-6BD4-4E07-8A6D-4EC3DB700EF6}"/>
              </a:ext>
            </a:extLst>
          </p:cNvPr>
          <p:cNvSpPr/>
          <p:nvPr/>
        </p:nvSpPr>
        <p:spPr>
          <a:xfrm>
            <a:off x="1047108" y="5601998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отдельным договорам страхования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C430AC6A-5F5C-42BD-8F8C-1CA6B93E805E}"/>
              </a:ext>
            </a:extLst>
          </p:cNvPr>
          <p:cNvSpPr/>
          <p:nvPr/>
        </p:nvSpPr>
        <p:spPr>
          <a:xfrm>
            <a:off x="1047107" y="6163092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договорам брокерского обслуживания, ДУ и ИИС</a:t>
            </a:r>
          </a:p>
        </p:txBody>
      </p:sp>
    </p:spTree>
    <p:extLst>
      <p:ext uri="{BB962C8B-B14F-4D97-AF65-F5344CB8AC3E}">
        <p14:creationId xmlns:p14="http://schemas.microsoft.com/office/powerpoint/2010/main" xmlns="" val="1909930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395CF82E-2F86-4D5F-BE7B-C14BCCBA3E85}"/>
              </a:ext>
            </a:extLst>
          </p:cNvPr>
          <p:cNvSpPr/>
          <p:nvPr/>
        </p:nvSpPr>
        <p:spPr>
          <a:xfrm>
            <a:off x="451672" y="4109166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договорам ИИС отражаются в случае, если размер «свободных» денежных средств на ИИС равен или превышает 500 тыс. руб.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E668741-8E2E-422A-895C-519B07C1F0E5}"/>
              </a:ext>
            </a:extLst>
          </p:cNvPr>
          <p:cNvSpPr/>
          <p:nvPr/>
        </p:nvSpPr>
        <p:spPr>
          <a:xfrm>
            <a:off x="451672" y="4829480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Договор финансовой аренды (лизинг) отражается в справке (см.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2 п. 161 Методических рекомендаций)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B7ACE117-2E8D-4F8F-8F4E-88CFD2B634A6}"/>
              </a:ext>
            </a:extLst>
          </p:cNvPr>
          <p:cNvSpPr/>
          <p:nvPr/>
        </p:nvSpPr>
        <p:spPr>
          <a:xfrm>
            <a:off x="451672" y="2884538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Каждое срочное обязательство финансового характера отражается отдельно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4D7AFC8A-479F-4DAF-8A69-7C9A38A50345}"/>
              </a:ext>
            </a:extLst>
          </p:cNvPr>
          <p:cNvSpPr/>
          <p:nvPr/>
        </p:nvSpPr>
        <p:spPr>
          <a:xfrm>
            <a:off x="451672" y="2380224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Страховая сумма по договору, по общему правилу, является постоянной и неизменной величиной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72476E3-FABF-404B-9A9D-B41ACCFA50D8}"/>
              </a:ext>
            </a:extLst>
          </p:cNvPr>
          <p:cNvSpPr/>
          <p:nvPr/>
        </p:nvSpPr>
        <p:spPr>
          <a:xfrm>
            <a:off x="451672" y="3388852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Квалифицирующим признаком, по общему правилу, является остаток с процентами, который равен или превышает 500 тыс. руб. по каждому отдельному обязательству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B669DE90-F845-4EF9-8644-7F2B206DC75E}"/>
              </a:ext>
            </a:extLst>
          </p:cNvPr>
          <p:cNvSpPr/>
          <p:nvPr/>
        </p:nvSpPr>
        <p:spPr>
          <a:xfrm>
            <a:off x="451672" y="5333794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договору поручительства отражаются, если их возложили на поручителя </a:t>
            </a:r>
          </a:p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(см.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7 п. 161 Методических рекомендаций)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E8D46FA-F519-4742-9B41-3F54BE744561}"/>
              </a:ext>
            </a:extLst>
          </p:cNvPr>
          <p:cNvSpPr/>
          <p:nvPr/>
        </p:nvSpPr>
        <p:spPr>
          <a:xfrm>
            <a:off x="451672" y="6054108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Порядок отражения информации по отдельным договорам страхования прописан в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3 п. 163 Методических рекомендаций </a:t>
            </a:r>
          </a:p>
        </p:txBody>
      </p:sp>
    </p:spTree>
    <p:extLst>
      <p:ext uri="{BB962C8B-B14F-4D97-AF65-F5344CB8AC3E}">
        <p14:creationId xmlns:p14="http://schemas.microsoft.com/office/powerpoint/2010/main" xmlns="" val="14708215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7. Сведения  о  недвижимом  имуществе,   транспортных  средствах и ценных бумагах,  отчужденных  в  течение отчетного  периода  в результате безвозмездной сделки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D91D516-2B57-4FD5-84E0-D1AA65A918FD}"/>
              </a:ext>
            </a:extLst>
          </p:cNvPr>
          <p:cNvSpPr/>
          <p:nvPr/>
        </p:nvSpPr>
        <p:spPr>
          <a:xfrm>
            <a:off x="451668" y="2058333"/>
            <a:ext cx="11511623" cy="72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Указываются сведения об отдельных объектах (в т.ч. доли), отчужденных в течение отчетного периода в результате безвозмездной сделки, а также, например, сведения об утилизации автомобиля</a:t>
            </a:r>
            <a:endParaRPr lang="ru-RU" sz="1800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D1B47D4-F903-4855-A829-F3B8C6701C76}"/>
              </a:ext>
            </a:extLst>
          </p:cNvPr>
          <p:cNvSpPr/>
          <p:nvPr/>
        </p:nvSpPr>
        <p:spPr>
          <a:xfrm>
            <a:off x="451669" y="3900428"/>
            <a:ext cx="11511623" cy="7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Безвозмездной признается сделка, по которой одна сторона обязуется предоставить что-либо другой стороне без получения от нее платы или иного встречного предоставления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8F04579-3348-4161-AE8D-B67079C057C3}"/>
              </a:ext>
            </a:extLst>
          </p:cNvPr>
          <p:cNvSpPr/>
          <p:nvPr/>
        </p:nvSpPr>
        <p:spPr>
          <a:xfrm>
            <a:off x="451668" y="4734530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дарения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F8C1572F-6BD4-4E07-8A6D-4EC3DB700EF6}"/>
              </a:ext>
            </a:extLst>
          </p:cNvPr>
          <p:cNvSpPr/>
          <p:nvPr/>
        </p:nvSpPr>
        <p:spPr>
          <a:xfrm>
            <a:off x="451668" y="5277676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соглашение о разделе имущества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C430AC6A-5F5C-42BD-8F8C-1CA6B93E805E}"/>
              </a:ext>
            </a:extLst>
          </p:cNvPr>
          <p:cNvSpPr/>
          <p:nvPr/>
        </p:nvSpPr>
        <p:spPr>
          <a:xfrm>
            <a:off x="451668" y="5820822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(соглашение) об определении долей</a:t>
            </a:r>
            <a:endParaRPr lang="ru-RU" sz="1800" dirty="0">
              <a:solidFill>
                <a:schemeClr val="accent5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DF9186E-A9B1-4A1A-9684-E515EECA3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112" y="2906126"/>
            <a:ext cx="7343775" cy="7429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1A8B4DE-BD70-4EC3-B716-9D319AC850BB}"/>
              </a:ext>
            </a:extLst>
          </p:cNvPr>
          <p:cNvSpPr/>
          <p:nvPr/>
        </p:nvSpPr>
        <p:spPr>
          <a:xfrm>
            <a:off x="451668" y="6363968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брачный договор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F973F39-D0BB-4940-A504-EFA1FB829FEF}"/>
              </a:ext>
            </a:extLst>
          </p:cNvPr>
          <p:cNvSpPr/>
          <p:nvPr/>
        </p:nvSpPr>
        <p:spPr>
          <a:xfrm>
            <a:off x="6563291" y="4733052"/>
            <a:ext cx="5400000" cy="72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уничтоженные объекты имущества не подлежат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70A1445-6EEE-47E0-A1CD-6F3C23B44CE6}"/>
              </a:ext>
            </a:extLst>
          </p:cNvPr>
          <p:cNvSpPr/>
          <p:nvPr/>
        </p:nvSpPr>
        <p:spPr>
          <a:xfrm>
            <a:off x="6563291" y="5557507"/>
            <a:ext cx="5400000" cy="43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мены не подлежит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96DAD0A5-3C9D-44B3-AD03-9D4ADE370550}"/>
              </a:ext>
            </a:extLst>
          </p:cNvPr>
          <p:cNvCxnSpPr/>
          <p:nvPr/>
        </p:nvCxnSpPr>
        <p:spPr>
          <a:xfrm>
            <a:off x="6195398" y="4733052"/>
            <a:ext cx="0" cy="1908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9926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8696B"/>
                </a:solidFill>
              </a:rPr>
              <a:t>Типичные ошибки (1)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75009" y="3595400"/>
            <a:ext cx="4896000" cy="1123476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указана требуемая информация: например, указана должность, но не указано место работы, указана марка автомобиля и не указан год выпуска и т.д.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75008" y="6045614"/>
            <a:ext cx="4896000" cy="28216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Доход указан с вычетом налога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75009" y="1849457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Квартира, в которой зарегистрировано лицо, </a:t>
            </a:r>
            <a:br>
              <a:rPr lang="ru-RU" sz="1800" dirty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не отражена в подразделе 3.1 или 6.1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975009" y="4779243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Достоверность сведений подтверждена в феврале, а справка распечатана в апреле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41509" y="5898698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При указании доли недвижимого имущества не указана общая площадь имущества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41510" y="5236486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Указание нескольких объектов имущества в качестве одного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78616" y="2465511"/>
            <a:ext cx="4896000" cy="1091257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Непредставление сведений о членах семьи </a:t>
            </a:r>
            <a:br>
              <a:rPr lang="ru-RU" sz="1800" dirty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в связи с изменениями в период непосредственно декларационной кампании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41509" y="1849457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указана информация о денежных средствах полученных по «трейд-</a:t>
            </a:r>
            <a:r>
              <a:rPr lang="ru-RU" sz="1800" dirty="0" err="1">
                <a:solidFill>
                  <a:schemeClr val="accent5"/>
                </a:solidFill>
              </a:rPr>
              <a:t>ину</a:t>
            </a:r>
            <a:r>
              <a:rPr lang="ru-RU" sz="1800" dirty="0">
                <a:solidFill>
                  <a:schemeClr val="accent5"/>
                </a:solidFill>
              </a:rPr>
              <a:t>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341509" y="2480456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разделе 1 указаны денежные средства, полученные в качестве займа (кредита)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341509" y="3800123"/>
            <a:ext cx="4896000" cy="1351709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заполнение раздела 2 в связи с денежными средствами, поступившими в отчетном году при условии, что трехлетнего дохода, предшествующего отчетному, не хватает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FAAD85CA-9E85-48F8-B45A-6E3F9D2411E8}"/>
              </a:ext>
            </a:extLst>
          </p:cNvPr>
          <p:cNvSpPr/>
          <p:nvPr/>
        </p:nvSpPr>
        <p:spPr>
          <a:xfrm>
            <a:off x="975009" y="5415610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Указано основное место работы и отсутствует доход в разделе 1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9A917858-3F90-46E1-8E3D-27BC43E9C067}"/>
              </a:ext>
            </a:extLst>
          </p:cNvPr>
          <p:cNvSpPr/>
          <p:nvPr/>
        </p:nvSpPr>
        <p:spPr>
          <a:xfrm>
            <a:off x="6341509" y="3146830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Некорректно категорирует доход (доход от ценных бумаг указывается в «Иных доходах»)</a:t>
            </a:r>
          </a:p>
        </p:txBody>
      </p:sp>
    </p:spTree>
    <p:extLst>
      <p:ext uri="{BB962C8B-B14F-4D97-AF65-F5344CB8AC3E}">
        <p14:creationId xmlns:p14="http://schemas.microsoft.com/office/powerpoint/2010/main" xmlns="" val="1843080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8696B"/>
                </a:solidFill>
              </a:rPr>
              <a:t>Типичные ошибки (2)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648528" y="4923342"/>
            <a:ext cx="4894944" cy="312187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представлены необходимые приложения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26995" y="1519350"/>
            <a:ext cx="4894944" cy="139443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Непредставление сведения о долях участия в коммерческих организациях в связи с ликвидацией / неосуществлением деятельности (либо отчуждение произошло, но в ФНС России информация не передана)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26995" y="3692189"/>
            <a:ext cx="4894944" cy="110160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представлена информация о кредите, который является основанием для приобретения имущества (при одновременном его указании в разделе 2)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75008" y="3520322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указываются счета, по которым срок действия карты истек (но счет не закрыт)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75008" y="4178892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Неправильно </a:t>
            </a:r>
            <a:r>
              <a:rPr lang="ru-RU" sz="1800" dirty="0" smtClean="0">
                <a:solidFill>
                  <a:schemeClr val="accent5"/>
                </a:solidFill>
              </a:rPr>
              <a:t>указываются остатки </a:t>
            </a:r>
            <a:r>
              <a:rPr lang="ru-RU" sz="1800" dirty="0">
                <a:solidFill>
                  <a:schemeClr val="accent5"/>
                </a:solidFill>
              </a:rPr>
              <a:t>по </a:t>
            </a:r>
            <a:r>
              <a:rPr lang="ru-RU" sz="1800" dirty="0" smtClean="0">
                <a:solidFill>
                  <a:schemeClr val="accent5"/>
                </a:solidFill>
              </a:rPr>
              <a:t>счетам (особенно в части кредитов и овердрафтов)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75009" y="1516156"/>
            <a:ext cx="4894943" cy="57763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 err="1">
                <a:solidFill>
                  <a:schemeClr val="accent5"/>
                </a:solidFill>
              </a:rPr>
              <a:t>Неуказание</a:t>
            </a:r>
            <a:r>
              <a:rPr lang="ru-RU" sz="1800" dirty="0">
                <a:solidFill>
                  <a:schemeClr val="accent5"/>
                </a:solidFill>
              </a:rPr>
              <a:t> автомобиля, находящегося в угоне или снятого с регистрационного учета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75008" y="2839681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 err="1">
                <a:solidFill>
                  <a:schemeClr val="accent5"/>
                </a:solidFill>
              </a:rPr>
              <a:t>Неуказание</a:t>
            </a:r>
            <a:r>
              <a:rPr lang="ru-RU" sz="1800" dirty="0">
                <a:solidFill>
                  <a:schemeClr val="accent5"/>
                </a:solidFill>
              </a:rPr>
              <a:t> объектов недвижимости, переданных в пользование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975009" y="2159040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указывается имущество, переданное в доверительное управление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75007" y="5326170"/>
            <a:ext cx="10246931" cy="1394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См., например,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- Примеры наиболее характерных недостатков, допускаемых государственными служащими при заполнении справок о доходах, расходах, об имуществе и обязательствах имущественного характера, подготовленные Управлением Президента Российской Федерации по вопросам противодействия коррупции;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- Обзор типичных ошибок, допускаемых при заполнении справок о доходах, расходах, об имуществе и обязательствах имущественного характера, подготовленный Минфином России</a:t>
            </a:r>
            <a:endParaRPr lang="ru-RU" sz="1400" dirty="0">
              <a:solidFill>
                <a:schemeClr val="accent5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78372675-5AD7-4675-8651-A12974D9B3D8}"/>
              </a:ext>
            </a:extLst>
          </p:cNvPr>
          <p:cNvSpPr/>
          <p:nvPr/>
        </p:nvSpPr>
        <p:spPr>
          <a:xfrm>
            <a:off x="6322048" y="3019629"/>
            <a:ext cx="4894944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указываются счета, открытые к социальным картам учащихся</a:t>
            </a:r>
          </a:p>
        </p:txBody>
      </p:sp>
    </p:spTree>
    <p:extLst>
      <p:ext uri="{BB962C8B-B14F-4D97-AF65-F5344CB8AC3E}">
        <p14:creationId xmlns:p14="http://schemas.microsoft.com/office/powerpoint/2010/main" xmlns="" val="32562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B22FB9D-5F64-4035-81E0-37E2AA2CEB23}"/>
              </a:ext>
            </a:extLst>
          </p:cNvPr>
          <p:cNvSpPr/>
          <p:nvPr/>
        </p:nvSpPr>
        <p:spPr>
          <a:xfrm>
            <a:off x="371929" y="6236835"/>
            <a:ext cx="11448141" cy="4536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рамках декларационной кампании федеральные государственные служащие уведомления не подают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DEF0DF8A-BDB4-438A-861F-716730737D2A}"/>
              </a:ext>
            </a:extLst>
          </p:cNvPr>
          <p:cNvSpPr/>
          <p:nvPr/>
        </p:nvSpPr>
        <p:spPr>
          <a:xfrm>
            <a:off x="371929" y="1660148"/>
            <a:ext cx="11448141" cy="780378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Уведомление подается 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</a:rPr>
              <a:t>при наличии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 отношении каждого члена семьи отдельно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(при отсутствии не подается, журналы и расписки об отсутствии не предусмотрены)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F4BAD4B-0502-4A33-A20A-52FC36FA5B27}"/>
              </a:ext>
            </a:extLst>
          </p:cNvPr>
          <p:cNvSpPr/>
          <p:nvPr/>
        </p:nvSpPr>
        <p:spPr>
          <a:xfrm>
            <a:off x="1320758" y="2669400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поступающими на федеральную государственную службу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4" name="Стрелка вправо 77">
            <a:extLst>
              <a:ext uri="{FF2B5EF4-FFF2-40B4-BE49-F238E27FC236}">
                <a16:creationId xmlns:a16="http://schemas.microsoft.com/office/drawing/2014/main" xmlns="" id="{62C35F15-61DE-4BD7-9E9D-7BFA2937D4B5}"/>
              </a:ext>
            </a:extLst>
          </p:cNvPr>
          <p:cNvSpPr/>
          <p:nvPr/>
        </p:nvSpPr>
        <p:spPr>
          <a:xfrm>
            <a:off x="579869" y="272364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D615347C-86D2-4743-A1B8-19DACFEE91F6}"/>
              </a:ext>
            </a:extLst>
          </p:cNvPr>
          <p:cNvSpPr/>
          <p:nvPr/>
        </p:nvSpPr>
        <p:spPr>
          <a:xfrm>
            <a:off x="1320758" y="3148175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которые переходят с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недекларируемой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должности на декларируемую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6" name="Стрелка вправо 77">
            <a:extLst>
              <a:ext uri="{FF2B5EF4-FFF2-40B4-BE49-F238E27FC236}">
                <a16:creationId xmlns:a16="http://schemas.microsoft.com/office/drawing/2014/main" xmlns="" id="{EA72743B-7464-4F1D-B196-5992C6861C5F}"/>
              </a:ext>
            </a:extLst>
          </p:cNvPr>
          <p:cNvSpPr/>
          <p:nvPr/>
        </p:nvSpPr>
        <p:spPr>
          <a:xfrm>
            <a:off x="579869" y="318471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E7693524-54BF-4135-894C-463893BD59CA}"/>
              </a:ext>
            </a:extLst>
          </p:cNvPr>
          <p:cNvSpPr/>
          <p:nvPr/>
        </p:nvSpPr>
        <p:spPr>
          <a:xfrm>
            <a:off x="1320758" y="3634245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претендующими на замещение государственной должности Российской Федерации, если не установлено иное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8" name="Стрелка вправо 77">
            <a:extLst>
              <a:ext uri="{FF2B5EF4-FFF2-40B4-BE49-F238E27FC236}">
                <a16:creationId xmlns:a16="http://schemas.microsoft.com/office/drawing/2014/main" xmlns="" id="{D0DA9716-87C8-4AC5-982C-5EE8BB84465D}"/>
              </a:ext>
            </a:extLst>
          </p:cNvPr>
          <p:cNvSpPr/>
          <p:nvPr/>
        </p:nvSpPr>
        <p:spPr>
          <a:xfrm>
            <a:off x="579869" y="377878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412F0DDA-9547-4FC6-8664-F8F7BEF3695D}"/>
              </a:ext>
            </a:extLst>
          </p:cNvPr>
          <p:cNvSpPr/>
          <p:nvPr/>
        </p:nvSpPr>
        <p:spPr>
          <a:xfrm>
            <a:off x="1320758" y="429100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иными лицами в соответствии нормативными правовыми актами Российской Федерации, изданными в соответствии с пунктом 5 Указа Президента Российской Федерации № 778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0" name="Стрелка вправо 77">
            <a:extLst>
              <a:ext uri="{FF2B5EF4-FFF2-40B4-BE49-F238E27FC236}">
                <a16:creationId xmlns:a16="http://schemas.microsoft.com/office/drawing/2014/main" xmlns="" id="{143F176D-A938-494A-9CE5-E0592E5912A0}"/>
              </a:ext>
            </a:extLst>
          </p:cNvPr>
          <p:cNvSpPr/>
          <p:nvPr/>
        </p:nvSpPr>
        <p:spPr>
          <a:xfrm>
            <a:off x="579869" y="440159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57B3FA2-8C1F-4E73-BD89-1DE06B0782CB}"/>
              </a:ext>
            </a:extLst>
          </p:cNvPr>
          <p:cNvSpPr/>
          <p:nvPr/>
        </p:nvSpPr>
        <p:spPr>
          <a:xfrm>
            <a:off x="2098742" y="4979753"/>
            <a:ext cx="477524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гражданские служащие субъектов </a:t>
            </a:r>
          </a:p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Российской Федерации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73C50FA4-1A5E-438B-9C5F-0CB07F59BFF3}"/>
              </a:ext>
            </a:extLst>
          </p:cNvPr>
          <p:cNvSpPr/>
          <p:nvPr/>
        </p:nvSpPr>
        <p:spPr>
          <a:xfrm>
            <a:off x="7044828" y="4979753"/>
            <a:ext cx="477524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работники отдельных категорий организаций и т.д.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D42B305E-256E-412D-AF05-8057C952AAC0}"/>
              </a:ext>
            </a:extLst>
          </p:cNvPr>
          <p:cNvSpPr/>
          <p:nvPr/>
        </p:nvSpPr>
        <p:spPr>
          <a:xfrm>
            <a:off x="371929" y="5684264"/>
            <a:ext cx="11448141" cy="4519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Уведомление подается по состоянию на первое число месяца, предшествующего месяцу подачи документов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244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B22FB9D-5F64-4035-81E0-37E2AA2CEB23}"/>
              </a:ext>
            </a:extLst>
          </p:cNvPr>
          <p:cNvSpPr/>
          <p:nvPr/>
        </p:nvSpPr>
        <p:spPr>
          <a:xfrm>
            <a:off x="371929" y="3797846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Цифровые финансовые активы, утилитарные цифровые права и цифровая валюта с неоднородными признаками отражаются отдельными позициями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DEF0DF8A-BDB4-438A-861F-716730737D2A}"/>
              </a:ext>
            </a:extLst>
          </p:cNvPr>
          <p:cNvSpPr/>
          <p:nvPr/>
        </p:nvSpPr>
        <p:spPr>
          <a:xfrm>
            <a:off x="371929" y="2612443"/>
            <a:ext cx="11448141" cy="1072922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 цифровой валюте не относятся бонусные баллы, бонусы на накопительных дисконтных картах, начисленные банками и иными организациями за пользование их услугами, в том числе в виде денежных средств («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кешбэк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сервис»)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854BBF10-56F9-4182-8AD3-B983CF9B813A}"/>
              </a:ext>
            </a:extLst>
          </p:cNvPr>
          <p:cNvSpPr/>
          <p:nvPr/>
        </p:nvSpPr>
        <p:spPr>
          <a:xfrm>
            <a:off x="371929" y="142704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Необходимо самостоятельно ознакомиться с Федеральным законом от 2 августа 2019 г. № 259-ФЗ и Федеральным законом от 31 июля 2020 г. № 259-ФЗ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B81E59FD-58BA-4C6F-ADDC-9E61D8E6BE9E}"/>
              </a:ext>
            </a:extLst>
          </p:cNvPr>
          <p:cNvSpPr/>
          <p:nvPr/>
        </p:nvSpPr>
        <p:spPr>
          <a:xfrm>
            <a:off x="371929" y="4788587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Уведомления подаются в применимых ситуациях до 30 июня 2021 года включительно; </a:t>
            </a:r>
          </a:p>
          <a:p>
            <a:r>
              <a:rPr lang="ru-RU" dirty="0">
                <a:solidFill>
                  <a:schemeClr val="accent5"/>
                </a:solidFill>
              </a:rPr>
              <a:t>после вступят в силу изменения в форму справки и будет подготовлена обновленная версия </a:t>
            </a:r>
          </a:p>
          <a:p>
            <a:r>
              <a:rPr lang="ru-RU" dirty="0">
                <a:solidFill>
                  <a:schemeClr val="accent5"/>
                </a:solidFill>
              </a:rPr>
              <a:t>СПО «Справки БК»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3EB24C0F-B028-4A3B-9923-229C6737AD33}"/>
              </a:ext>
            </a:extLst>
          </p:cNvPr>
          <p:cNvSpPr/>
          <p:nvPr/>
        </p:nvSpPr>
        <p:spPr>
          <a:xfrm>
            <a:off x="371929" y="5779328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Вопросы заполнения раздела 2 справки будут отражены в Методических рекомендациях на 2022 год, 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в настоящее время сведения о расходах на приобретение рассматриваемых активов не представляются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261450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854BBF10-56F9-4182-8AD3-B983CF9B813A}"/>
              </a:ext>
            </a:extLst>
          </p:cNvPr>
          <p:cNvSpPr/>
          <p:nvPr/>
        </p:nvSpPr>
        <p:spPr>
          <a:xfrm>
            <a:off x="371929" y="170136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Цифровые финансовые активы, выпущенные в информационных системах, организованных в соответствии с иностранным правом, и цифровая валюта (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любая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) запрещены для лиц, указанных в Федеральном законе от 7 мая 2013 г. № 79-ФЗ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EE71088-4231-45E3-B2FC-A80565C00991}"/>
              </a:ext>
            </a:extLst>
          </p:cNvPr>
          <p:cNvSpPr/>
          <p:nvPr/>
        </p:nvSpPr>
        <p:spPr>
          <a:xfrm>
            <a:off x="1097280" y="3003286"/>
            <a:ext cx="10688321" cy="190399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для гражданских служащих запрет предусмотрен, если замещаемые ими должности предусмотрены соответствующим перечнем (не путать с перечнем должностей для целей декларирования)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замещаемые должности предусматривают участие в подготовке решений, затрагивающих вопросы суверенитета и национальной безопасности Российской Федерации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(для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супруг (супругов) и несовершеннолетних детей запрет не предусмотрен в таком случае)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Есть исключения, см. Федеральный закон от 7 мая 2013 г. № 79-ФЗ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5649F24-A6A3-45DE-BEF2-3FB4D1446C9E}"/>
              </a:ext>
            </a:extLst>
          </p:cNvPr>
          <p:cNvSpPr txBox="1"/>
          <p:nvPr/>
        </p:nvSpPr>
        <p:spPr>
          <a:xfrm>
            <a:off x="371929" y="5105531"/>
            <a:ext cx="11448140" cy="96949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5"/>
                </a:solidFill>
                <a:effectLst/>
              </a:rPr>
              <a:t>В течение трех месяцев </a:t>
            </a:r>
            <a:r>
              <a:rPr lang="ru-RU" b="0" i="0" dirty="0" smtClean="0">
                <a:solidFill>
                  <a:schemeClr val="accent5"/>
                </a:solidFill>
                <a:effectLst/>
              </a:rPr>
              <a:t>(с </a:t>
            </a:r>
            <a:r>
              <a:rPr lang="ru-RU" b="0" i="0" dirty="0">
                <a:solidFill>
                  <a:schemeClr val="accent5"/>
                </a:solidFill>
                <a:effectLst/>
              </a:rPr>
              <a:t>1 января 2021 </a:t>
            </a:r>
            <a:r>
              <a:rPr lang="ru-RU" b="0" i="0" dirty="0" smtClean="0">
                <a:solidFill>
                  <a:schemeClr val="accent5"/>
                </a:solidFill>
                <a:effectLst/>
              </a:rPr>
              <a:t>года) </a:t>
            </a:r>
            <a:r>
              <a:rPr lang="ru-RU" dirty="0">
                <a:solidFill>
                  <a:schemeClr val="accent5"/>
                </a:solidFill>
              </a:rPr>
              <a:t>должно быть осуществлено отчуждение цифровых финансовых активов, выпущенных в информационных системах, организованных в соответствии </a:t>
            </a:r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>с </a:t>
            </a:r>
            <a:r>
              <a:rPr lang="ru-RU" dirty="0">
                <a:solidFill>
                  <a:schemeClr val="accent5"/>
                </a:solidFill>
              </a:rPr>
              <a:t>иностранным правом, и цифровой </a:t>
            </a:r>
            <a:r>
              <a:rPr lang="ru-RU" dirty="0" smtClean="0">
                <a:solidFill>
                  <a:schemeClr val="accent5"/>
                </a:solidFill>
              </a:rPr>
              <a:t>валюты 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275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0375544"/>
              </p:ext>
            </p:extLst>
          </p:nvPr>
        </p:nvGraphicFramePr>
        <p:xfrm>
          <a:off x="451669" y="2711998"/>
          <a:ext cx="1108891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xmlns="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цифрового финансового актива или цифрового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приобретения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информационной системы, в которой осуществляется выпуск цифровых финансовых активов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81-с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11.11.2020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StartEngine Capital, LLC, США, </a:t>
                      </a:r>
                      <a:endParaRPr lang="ru-RU" dirty="0"/>
                    </a:p>
                    <a:p>
                      <a:r>
                        <a:rPr lang="it-IT" dirty="0"/>
                        <a:t>CIK 0001665160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Blockport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Tokeny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sàrl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Люксембург,  </a:t>
                      </a:r>
                      <a:r>
                        <a:rPr lang="en-US" dirty="0"/>
                        <a:t>Registration number: B218805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Цифровые финансовые активы, цифровые права, включающие одновременно цифровые финансовые активы и иные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485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2240668"/>
              </p:ext>
            </p:extLst>
          </p:nvPr>
        </p:nvGraphicFramePr>
        <p:xfrm>
          <a:off x="451669" y="2711998"/>
          <a:ext cx="11088915" cy="3642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xmlns="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Уникальное условное обозначение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Объем инвестиций (руб.)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инвестиционной платформы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3041814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25.08.2020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Поток.Диджитал</a:t>
                      </a:r>
                      <a:r>
                        <a:rPr lang="ru-RU" dirty="0"/>
                        <a:t>», </a:t>
                      </a:r>
                    </a:p>
                    <a:p>
                      <a:r>
                        <a:rPr lang="ru-RU" dirty="0"/>
                        <a:t>ИНН 9701046627 </a:t>
                      </a:r>
                    </a:p>
                    <a:p>
                      <a:r>
                        <a:rPr lang="ru-RU" dirty="0"/>
                        <a:t>ОГРН 1167746721735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3044635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03.09.2020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Поток.Диджитал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 9701046627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ОГРН 1167746721735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Утилитарные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30009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6365305"/>
              </p:ext>
            </p:extLst>
          </p:nvPr>
        </p:nvGraphicFramePr>
        <p:xfrm>
          <a:off x="451669" y="2711998"/>
          <a:ext cx="1108891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618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501163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3511009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цифровой валюты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Bitcoin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13.06.2020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0,01156018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Ethereum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30.03.2020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Цифровая валюта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2983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7460</TotalTime>
  <Words>3840</Words>
  <Application>Microsoft Office PowerPoint</Application>
  <PresentationFormat>Произвольный</PresentationFormat>
  <Paragraphs>473</Paragraphs>
  <Slides>43</Slides>
  <Notes>43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Калмычкова</cp:lastModifiedBy>
  <cp:revision>631</cp:revision>
  <cp:lastPrinted>2019-11-28T21:35:27Z</cp:lastPrinted>
  <dcterms:created xsi:type="dcterms:W3CDTF">2015-10-24T19:54:13Z</dcterms:created>
  <dcterms:modified xsi:type="dcterms:W3CDTF">2021-02-03T13:36:34Z</dcterms:modified>
</cp:coreProperties>
</file>